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67" r:id="rId2"/>
    <p:sldId id="372" r:id="rId3"/>
    <p:sldId id="373" r:id="rId4"/>
    <p:sldId id="378" r:id="rId5"/>
    <p:sldId id="371" r:id="rId6"/>
    <p:sldId id="368" r:id="rId7"/>
    <p:sldId id="369" r:id="rId8"/>
    <p:sldId id="370" r:id="rId9"/>
    <p:sldId id="375" r:id="rId10"/>
  </p:sldIdLst>
  <p:sldSz cx="12195175" cy="6859588"/>
  <p:notesSz cx="7019925" cy="9305925"/>
  <p:defaultTextStyle>
    <a:defPPr>
      <a:defRPr lang="es-E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9435" algn="l" defTabSz="1219200" rtl="0" eaLnBrk="1" latinLnBrk="0" hangingPunct="1">
      <a:defRPr sz="2400" kern="1200">
        <a:solidFill>
          <a:schemeClr val="tx1"/>
        </a:solidFill>
        <a:latin typeface="+mn-lt"/>
        <a:ea typeface="+mn-ea"/>
        <a:cs typeface="+mn-cs"/>
      </a:defRPr>
    </a:lvl4pPr>
    <a:lvl5pPr marL="2439035" algn="l" defTabSz="1219200" rtl="0" eaLnBrk="1" latinLnBrk="0" hangingPunct="1">
      <a:defRPr sz="2400" kern="1200">
        <a:solidFill>
          <a:schemeClr val="tx1"/>
        </a:solidFill>
        <a:latin typeface="+mn-lt"/>
        <a:ea typeface="+mn-ea"/>
        <a:cs typeface="+mn-cs"/>
      </a:defRPr>
    </a:lvl5pPr>
    <a:lvl6pPr marL="3048635" algn="l" defTabSz="1219200" rtl="0" eaLnBrk="1" latinLnBrk="0" hangingPunct="1">
      <a:defRPr sz="2400" kern="1200">
        <a:solidFill>
          <a:schemeClr val="tx1"/>
        </a:solidFill>
        <a:latin typeface="+mn-lt"/>
        <a:ea typeface="+mn-ea"/>
        <a:cs typeface="+mn-cs"/>
      </a:defRPr>
    </a:lvl6pPr>
    <a:lvl7pPr marL="3658235" algn="l" defTabSz="1219200" rtl="0" eaLnBrk="1" latinLnBrk="0" hangingPunct="1">
      <a:defRPr sz="2400" kern="1200">
        <a:solidFill>
          <a:schemeClr val="tx1"/>
        </a:solidFill>
        <a:latin typeface="+mn-lt"/>
        <a:ea typeface="+mn-ea"/>
        <a:cs typeface="+mn-cs"/>
      </a:defRPr>
    </a:lvl7pPr>
    <a:lvl8pPr marL="4267835" algn="l" defTabSz="1219200" rtl="0" eaLnBrk="1" latinLnBrk="0" hangingPunct="1">
      <a:defRPr sz="2400" kern="1200">
        <a:solidFill>
          <a:schemeClr val="tx1"/>
        </a:solidFill>
        <a:latin typeface="+mn-lt"/>
        <a:ea typeface="+mn-ea"/>
        <a:cs typeface="+mn-cs"/>
      </a:defRPr>
    </a:lvl8pPr>
    <a:lvl9pPr marL="4878070" algn="l" defTabSz="1219200"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003B2108-4CB6-4820-A57B-2665D9B41A6F}">
          <p14:sldIdLst>
            <p14:sldId id="267"/>
            <p14:sldId id="372"/>
            <p14:sldId id="373"/>
            <p14:sldId id="378"/>
            <p14:sldId id="371"/>
            <p14:sldId id="368"/>
            <p14:sldId id="369"/>
            <p14:sldId id="370"/>
            <p14:sldId id="375"/>
          </p14:sldIdLst>
        </p14:section>
      </p14:sectionLst>
    </p:ext>
    <p:ext uri="{EFAFB233-063F-42B5-8137-9DF3F51BA10A}">
      <p15:sldGuideLst xmlns:p15="http://schemas.microsoft.com/office/powerpoint/2012/main" xmlns="">
        <p15:guide id="1" orient="horz" pos="2161">
          <p15:clr>
            <a:srgbClr val="A4A3A4"/>
          </p15:clr>
        </p15:guide>
        <p15:guide id="2" pos="383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43D"/>
    <a:srgbClr val="91D400"/>
    <a:srgbClr val="1E67AD"/>
    <a:srgbClr val="CB2833"/>
    <a:srgbClr val="FFFF66"/>
    <a:srgbClr val="0F4C42"/>
    <a:srgbClr val="898D8D"/>
    <a:srgbClr val="63BE7B"/>
    <a:srgbClr val="174A80"/>
    <a:srgbClr val="00928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Estilo medio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327F97BB-C833-4FB7-BDE5-3F7075034690}" styleName="Estilo temático 2 - Énfasis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A111915-BE36-4E01-A7E5-04B1672EAD32}" styleName="Estilo claro 2 - Acento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DCAF9ED-07DC-4A11-8D7F-57B35C25682E}" styleName="Estilo medio 1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FABFCF23-3B69-468F-B69F-88F6DE6A72F2}" styleName="Estilo medio 1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50000" autoAdjust="0"/>
    <p:restoredTop sz="94886" autoAdjust="0"/>
  </p:normalViewPr>
  <p:slideViewPr>
    <p:cSldViewPr>
      <p:cViewPr>
        <p:scale>
          <a:sx n="76" d="100"/>
          <a:sy n="76" d="100"/>
        </p:scale>
        <p:origin x="-594" y="-6"/>
      </p:cViewPr>
      <p:guideLst>
        <p:guide orient="horz" pos="2161"/>
        <p:guide pos="383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41968" cy="465296"/>
          </a:xfrm>
          <a:prstGeom prst="rect">
            <a:avLst/>
          </a:prstGeom>
        </p:spPr>
        <p:txBody>
          <a:bodyPr vert="horz" lIns="93287" tIns="46644" rIns="93287" bIns="46644" rtlCol="0"/>
          <a:lstStyle>
            <a:lvl1pPr algn="l">
              <a:defRPr sz="1200"/>
            </a:lvl1pPr>
          </a:lstStyle>
          <a:p>
            <a:endParaRPr lang="es-ES" dirty="0"/>
          </a:p>
        </p:txBody>
      </p:sp>
      <p:sp>
        <p:nvSpPr>
          <p:cNvPr id="3" name="2 Marcador de fecha"/>
          <p:cNvSpPr>
            <a:spLocks noGrp="1"/>
          </p:cNvSpPr>
          <p:nvPr>
            <p:ph type="dt" idx="1"/>
          </p:nvPr>
        </p:nvSpPr>
        <p:spPr>
          <a:xfrm>
            <a:off x="3976333" y="0"/>
            <a:ext cx="3041968" cy="465296"/>
          </a:xfrm>
          <a:prstGeom prst="rect">
            <a:avLst/>
          </a:prstGeom>
        </p:spPr>
        <p:txBody>
          <a:bodyPr vert="horz" lIns="93287" tIns="46644" rIns="93287" bIns="46644" rtlCol="0"/>
          <a:lstStyle>
            <a:lvl1pPr algn="r">
              <a:defRPr sz="1200"/>
            </a:lvl1pPr>
          </a:lstStyle>
          <a:p>
            <a:fld id="{656163F0-7882-469B-A9B4-F2B8E5A66B18}" type="datetimeFigureOut">
              <a:rPr lang="es-ES" smtClean="0"/>
              <a:pPr/>
              <a:t>22/03/2021</a:t>
            </a:fld>
            <a:endParaRPr lang="es-ES" dirty="0"/>
          </a:p>
        </p:txBody>
      </p:sp>
      <p:sp>
        <p:nvSpPr>
          <p:cNvPr id="4" name="3 Marcador de imagen de diapositiva"/>
          <p:cNvSpPr>
            <a:spLocks noGrp="1" noRot="1" noChangeAspect="1"/>
          </p:cNvSpPr>
          <p:nvPr>
            <p:ph type="sldImg" idx="2"/>
          </p:nvPr>
        </p:nvSpPr>
        <p:spPr>
          <a:xfrm>
            <a:off x="407988" y="698500"/>
            <a:ext cx="6203950" cy="3489325"/>
          </a:xfrm>
          <a:prstGeom prst="rect">
            <a:avLst/>
          </a:prstGeom>
          <a:noFill/>
          <a:ln w="12700">
            <a:solidFill>
              <a:prstClr val="black"/>
            </a:solidFill>
          </a:ln>
        </p:spPr>
        <p:txBody>
          <a:bodyPr vert="horz" lIns="93287" tIns="46644" rIns="93287" bIns="46644" rtlCol="0" anchor="ctr"/>
          <a:lstStyle/>
          <a:p>
            <a:endParaRPr lang="es-ES" dirty="0"/>
          </a:p>
        </p:txBody>
      </p:sp>
      <p:sp>
        <p:nvSpPr>
          <p:cNvPr id="5" name="4 Marcador de notas"/>
          <p:cNvSpPr>
            <a:spLocks noGrp="1"/>
          </p:cNvSpPr>
          <p:nvPr>
            <p:ph type="body" sz="quarter" idx="3"/>
          </p:nvPr>
        </p:nvSpPr>
        <p:spPr>
          <a:xfrm>
            <a:off x="701993" y="4420315"/>
            <a:ext cx="5615940" cy="4187666"/>
          </a:xfrm>
          <a:prstGeom prst="rect">
            <a:avLst/>
          </a:prstGeom>
        </p:spPr>
        <p:txBody>
          <a:bodyPr vert="horz" lIns="93287" tIns="46644" rIns="93287" bIns="46644"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5 Marcador de pie de página"/>
          <p:cNvSpPr>
            <a:spLocks noGrp="1"/>
          </p:cNvSpPr>
          <p:nvPr>
            <p:ph type="ftr" sz="quarter" idx="4"/>
          </p:nvPr>
        </p:nvSpPr>
        <p:spPr>
          <a:xfrm>
            <a:off x="0" y="8839014"/>
            <a:ext cx="3041968" cy="465296"/>
          </a:xfrm>
          <a:prstGeom prst="rect">
            <a:avLst/>
          </a:prstGeom>
        </p:spPr>
        <p:txBody>
          <a:bodyPr vert="horz" lIns="93287" tIns="46644" rIns="93287" bIns="46644" rtlCol="0" anchor="b"/>
          <a:lstStyle>
            <a:lvl1pPr algn="l">
              <a:defRPr sz="1200"/>
            </a:lvl1pPr>
          </a:lstStyle>
          <a:p>
            <a:endParaRPr lang="es-ES" dirty="0"/>
          </a:p>
        </p:txBody>
      </p:sp>
      <p:sp>
        <p:nvSpPr>
          <p:cNvPr id="7" name="6 Marcador de número de diapositiva"/>
          <p:cNvSpPr>
            <a:spLocks noGrp="1"/>
          </p:cNvSpPr>
          <p:nvPr>
            <p:ph type="sldNum" sz="quarter" idx="5"/>
          </p:nvPr>
        </p:nvSpPr>
        <p:spPr>
          <a:xfrm>
            <a:off x="3976333" y="8839014"/>
            <a:ext cx="3041968" cy="465296"/>
          </a:xfrm>
          <a:prstGeom prst="rect">
            <a:avLst/>
          </a:prstGeom>
        </p:spPr>
        <p:txBody>
          <a:bodyPr vert="horz" lIns="93287" tIns="46644" rIns="93287" bIns="46644" rtlCol="0" anchor="b"/>
          <a:lstStyle>
            <a:lvl1pPr algn="r">
              <a:defRPr sz="1200"/>
            </a:lvl1pPr>
          </a:lstStyle>
          <a:p>
            <a:fld id="{6CC01970-D360-4B2B-A196-93B802A70A42}" type="slidenum">
              <a:rPr lang="es-ES" smtClean="0"/>
              <a:pPr/>
              <a:t>‹Nº›</a:t>
            </a:fld>
            <a:endParaRPr lang="es-ES" dirty="0"/>
          </a:p>
        </p:txBody>
      </p:sp>
    </p:spTree>
    <p:extLst>
      <p:ext uri="{BB962C8B-B14F-4D97-AF65-F5344CB8AC3E}">
        <p14:creationId xmlns:p14="http://schemas.microsoft.com/office/powerpoint/2010/main" val="1882435814"/>
      </p:ext>
    </p:extLst>
  </p:cSld>
  <p:clrMap bg1="lt1" tx1="dk1" bg2="lt2" tx2="dk2" accent1="accent1" accent2="accent2" accent3="accent3" accent4="accent4" accent5="accent5" accent6="accent6" hlink="hlink" folHlink="folHlink"/>
  <p:notesStyle>
    <a:lvl1pPr marL="0" algn="l" defTabSz="1219200" rtl="0" eaLnBrk="1" latinLnBrk="0" hangingPunct="1">
      <a:defRPr sz="1600" kern="1200">
        <a:solidFill>
          <a:schemeClr val="tx1"/>
        </a:solidFill>
        <a:latin typeface="+mn-lt"/>
        <a:ea typeface="+mn-ea"/>
        <a:cs typeface="+mn-cs"/>
      </a:defRPr>
    </a:lvl1pPr>
    <a:lvl2pPr marL="609600" algn="l" defTabSz="1219200" rtl="0" eaLnBrk="1" latinLnBrk="0" hangingPunct="1">
      <a:defRPr sz="1600" kern="1200">
        <a:solidFill>
          <a:schemeClr val="tx1"/>
        </a:solidFill>
        <a:latin typeface="+mn-lt"/>
        <a:ea typeface="+mn-ea"/>
        <a:cs typeface="+mn-cs"/>
      </a:defRPr>
    </a:lvl2pPr>
    <a:lvl3pPr marL="1219200" algn="l" defTabSz="1219200" rtl="0" eaLnBrk="1" latinLnBrk="0" hangingPunct="1">
      <a:defRPr sz="1600" kern="1200">
        <a:solidFill>
          <a:schemeClr val="tx1"/>
        </a:solidFill>
        <a:latin typeface="+mn-lt"/>
        <a:ea typeface="+mn-ea"/>
        <a:cs typeface="+mn-cs"/>
      </a:defRPr>
    </a:lvl3pPr>
    <a:lvl4pPr marL="1829435" algn="l" defTabSz="1219200" rtl="0" eaLnBrk="1" latinLnBrk="0" hangingPunct="1">
      <a:defRPr sz="1600" kern="1200">
        <a:solidFill>
          <a:schemeClr val="tx1"/>
        </a:solidFill>
        <a:latin typeface="+mn-lt"/>
        <a:ea typeface="+mn-ea"/>
        <a:cs typeface="+mn-cs"/>
      </a:defRPr>
    </a:lvl4pPr>
    <a:lvl5pPr marL="2439035" algn="l" defTabSz="1219200" rtl="0" eaLnBrk="1" latinLnBrk="0" hangingPunct="1">
      <a:defRPr sz="1600" kern="1200">
        <a:solidFill>
          <a:schemeClr val="tx1"/>
        </a:solidFill>
        <a:latin typeface="+mn-lt"/>
        <a:ea typeface="+mn-ea"/>
        <a:cs typeface="+mn-cs"/>
      </a:defRPr>
    </a:lvl5pPr>
    <a:lvl6pPr marL="3048635" algn="l" defTabSz="1219200" rtl="0" eaLnBrk="1" latinLnBrk="0" hangingPunct="1">
      <a:defRPr sz="1600" kern="1200">
        <a:solidFill>
          <a:schemeClr val="tx1"/>
        </a:solidFill>
        <a:latin typeface="+mn-lt"/>
        <a:ea typeface="+mn-ea"/>
        <a:cs typeface="+mn-cs"/>
      </a:defRPr>
    </a:lvl6pPr>
    <a:lvl7pPr marL="3658235" algn="l" defTabSz="1219200" rtl="0" eaLnBrk="1" latinLnBrk="0" hangingPunct="1">
      <a:defRPr sz="1600" kern="1200">
        <a:solidFill>
          <a:schemeClr val="tx1"/>
        </a:solidFill>
        <a:latin typeface="+mn-lt"/>
        <a:ea typeface="+mn-ea"/>
        <a:cs typeface="+mn-cs"/>
      </a:defRPr>
    </a:lvl7pPr>
    <a:lvl8pPr marL="4267835" algn="l" defTabSz="1219200" rtl="0" eaLnBrk="1" latinLnBrk="0" hangingPunct="1">
      <a:defRPr sz="1600" kern="1200">
        <a:solidFill>
          <a:schemeClr val="tx1"/>
        </a:solidFill>
        <a:latin typeface="+mn-lt"/>
        <a:ea typeface="+mn-ea"/>
        <a:cs typeface="+mn-cs"/>
      </a:defRPr>
    </a:lvl8pPr>
    <a:lvl9pPr marL="4878070" algn="l" defTabSz="1219200"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2" name="1 Rectángulo"/>
          <p:cNvSpPr/>
          <p:nvPr userDrawn="1"/>
        </p:nvSpPr>
        <p:spPr>
          <a:xfrm>
            <a:off x="0" y="0"/>
            <a:ext cx="12195175" cy="6859588"/>
          </a:xfrm>
          <a:prstGeom prst="rect">
            <a:avLst/>
          </a:prstGeom>
          <a:solidFill>
            <a:srgbClr val="0F4C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1029" name="Picture 5" descr="C:\Users\amunguias\Desktop\C5\EDICION\LOGOS_NUEVOS\tira.png"/>
          <p:cNvPicPr>
            <a:picLocks noChangeAspect="1" noChangeArrowheads="1"/>
          </p:cNvPicPr>
          <p:nvPr userDrawn="1"/>
        </p:nvPicPr>
        <p:blipFill>
          <a:blip r:embed="rId2" cstate="screen">
            <a:extLst>
              <a:ext uri="{28A0092B-C50C-407E-A947-70E740481C1C}">
                <a14:useLocalDpi xmlns:a14="http://schemas.microsoft.com/office/drawing/2010/main" val="0"/>
              </a:ext>
            </a:extLst>
          </a:blip>
          <a:srcRect/>
          <a:stretch>
            <a:fillRect/>
          </a:stretch>
        </p:blipFill>
        <p:spPr bwMode="auto">
          <a:xfrm>
            <a:off x="264939" y="-1106710"/>
            <a:ext cx="977900" cy="8594725"/>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amunguias\Desktop\C5\EDICION\LOGOS_NUEVOS\LOGOS_C5_MANUAL\ESLOGAN_BLANCO.png"/>
          <p:cNvPicPr>
            <a:picLocks noChangeAspect="1" noChangeArrowheads="1"/>
          </p:cNvPicPr>
          <p:nvPr userDrawn="1"/>
        </p:nvPicPr>
        <p:blipFill>
          <a:blip r:embed="rId3" cstate="screen">
            <a:extLst>
              <a:ext uri="{28A0092B-C50C-407E-A947-70E740481C1C}">
                <a14:useLocalDpi xmlns:a14="http://schemas.microsoft.com/office/drawing/2010/main" val="0"/>
              </a:ext>
            </a:extLst>
          </a:blip>
          <a:srcRect/>
          <a:stretch>
            <a:fillRect/>
          </a:stretch>
        </p:blipFill>
        <p:spPr bwMode="auto">
          <a:xfrm>
            <a:off x="10130035" y="5995110"/>
            <a:ext cx="1512168" cy="24299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amunguias\Desktop\C5\EDICION\LOGOS_NUEVOS\LOGOS_C5_MANUAL\LOGO_GCM_C5_HORIZONTAL_BLANCO.png"/>
          <p:cNvPicPr>
            <a:picLocks noChangeAspect="1" noChangeArrowheads="1"/>
          </p:cNvPicPr>
          <p:nvPr userDrawn="1"/>
        </p:nvPicPr>
        <p:blipFill>
          <a:blip r:embed="rId4" cstate="screen">
            <a:extLst>
              <a:ext uri="{28A0092B-C50C-407E-A947-70E740481C1C}">
                <a14:useLocalDpi xmlns:a14="http://schemas.microsoft.com/office/drawing/2010/main" val="0"/>
              </a:ext>
            </a:extLst>
          </a:blip>
          <a:srcRect/>
          <a:stretch>
            <a:fillRect/>
          </a:stretch>
        </p:blipFill>
        <p:spPr bwMode="auto">
          <a:xfrm>
            <a:off x="6673651" y="5806058"/>
            <a:ext cx="3073400" cy="6334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iapositiva de título">
    <p:spTree>
      <p:nvGrpSpPr>
        <p:cNvPr id="1" name=""/>
        <p:cNvGrpSpPr/>
        <p:nvPr/>
      </p:nvGrpSpPr>
      <p:grpSpPr>
        <a:xfrm>
          <a:off x="0" y="0"/>
          <a:ext cx="0" cy="0"/>
          <a:chOff x="0" y="0"/>
          <a:chExt cx="0" cy="0"/>
        </a:xfrm>
      </p:grpSpPr>
      <p:pic>
        <p:nvPicPr>
          <p:cNvPr id="1026" name="Picture 2" descr="C:\Users\amunguias\Desktop\C5\EDICION\LOGOS_NUEVOS\LOGOS_C5_MANUAL\LOGO_GCM_C5_HORIZONTAL_COLOR.png"/>
          <p:cNvPicPr>
            <a:picLocks noChangeAspect="1" noChangeArrowheads="1"/>
          </p:cNvPicPr>
          <p:nvPr userDrawn="1"/>
        </p:nvPicPr>
        <p:blipFill>
          <a:blip r:embed="rId2" cstate="screen">
            <a:extLst>
              <a:ext uri="{28A0092B-C50C-407E-A947-70E740481C1C}">
                <a14:useLocalDpi xmlns:a14="http://schemas.microsoft.com/office/drawing/2010/main" val="0"/>
              </a:ext>
            </a:extLst>
          </a:blip>
          <a:srcRect/>
          <a:stretch>
            <a:fillRect/>
          </a:stretch>
        </p:blipFill>
        <p:spPr bwMode="auto">
          <a:xfrm>
            <a:off x="6673651" y="5806058"/>
            <a:ext cx="3073400" cy="63341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amunguias\Desktop\C5\EDICION\LOGOS_NUEVOS\LOGOS_C5_MANUAL\ESLOGAN_GRIS.png"/>
          <p:cNvPicPr>
            <a:picLocks noChangeAspect="1" noChangeArrowheads="1"/>
          </p:cNvPicPr>
          <p:nvPr userDrawn="1"/>
        </p:nvPicPr>
        <p:blipFill>
          <a:blip r:embed="rId3" cstate="screen">
            <a:extLst>
              <a:ext uri="{28A0092B-C50C-407E-A947-70E740481C1C}">
                <a14:useLocalDpi xmlns:a14="http://schemas.microsoft.com/office/drawing/2010/main" val="0"/>
              </a:ext>
            </a:extLst>
          </a:blip>
          <a:srcRect/>
          <a:stretch>
            <a:fillRect/>
          </a:stretch>
        </p:blipFill>
        <p:spPr bwMode="auto">
          <a:xfrm>
            <a:off x="10130035" y="5995110"/>
            <a:ext cx="1512168" cy="242996"/>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amunguias\Desktop\C5\EDICION\LOGOS_NUEVOS\tira.png"/>
          <p:cNvPicPr>
            <a:picLocks noChangeAspect="1" noChangeArrowheads="1"/>
          </p:cNvPicPr>
          <p:nvPr userDrawn="1"/>
        </p:nvPicPr>
        <p:blipFill>
          <a:blip r:embed="rId4" cstate="screen">
            <a:extLst>
              <a:ext uri="{28A0092B-C50C-407E-A947-70E740481C1C}">
                <a14:useLocalDpi xmlns:a14="http://schemas.microsoft.com/office/drawing/2010/main" val="0"/>
              </a:ext>
            </a:extLst>
          </a:blip>
          <a:srcRect/>
          <a:stretch>
            <a:fillRect/>
          </a:stretch>
        </p:blipFill>
        <p:spPr bwMode="auto">
          <a:xfrm>
            <a:off x="264939" y="-1106710"/>
            <a:ext cx="977900" cy="85947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5" name="4 Marcador de pie de página"/>
          <p:cNvSpPr>
            <a:spLocks noGrp="1"/>
          </p:cNvSpPr>
          <p:nvPr>
            <p:ph type="ftr" sz="quarter" idx="11"/>
          </p:nvPr>
        </p:nvSpPr>
        <p:spPr/>
        <p:txBody>
          <a:bodyPr/>
          <a:lstStyle>
            <a:lvl1pPr>
              <a:defRPr>
                <a:solidFill>
                  <a:srgbClr val="898D8D"/>
                </a:solidFill>
              </a:defRPr>
            </a:lvl1pPr>
          </a:lstStyle>
          <a:p>
            <a:endParaRPr lang="es-MX" b="1" dirty="0"/>
          </a:p>
        </p:txBody>
      </p:sp>
      <p:sp>
        <p:nvSpPr>
          <p:cNvPr id="6" name="5 Marcador de número de diapositiva"/>
          <p:cNvSpPr>
            <a:spLocks noGrp="1"/>
          </p:cNvSpPr>
          <p:nvPr>
            <p:ph type="sldNum" sz="quarter" idx="12"/>
          </p:nvPr>
        </p:nvSpPr>
        <p:spPr/>
        <p:txBody>
          <a:bodyPr/>
          <a:lstStyle>
            <a:lvl1pPr>
              <a:defRPr>
                <a:solidFill>
                  <a:srgbClr val="898D8D"/>
                </a:solidFill>
              </a:defRPr>
            </a:lvl1pPr>
          </a:lstStyle>
          <a:p>
            <a:fld id="{2FB0512D-BBBB-4574-95EB-A13ADB4B902F}" type="slidenum">
              <a:rPr lang="es-ES" smtClean="0"/>
              <a:pPr/>
              <a:t>‹Nº›</a:t>
            </a:fld>
            <a:endParaRPr lang="es-ES" dirty="0"/>
          </a:p>
        </p:txBody>
      </p:sp>
      <p:cxnSp>
        <p:nvCxnSpPr>
          <p:cNvPr id="7" name="6 Conector recto"/>
          <p:cNvCxnSpPr/>
          <p:nvPr userDrawn="1"/>
        </p:nvCxnSpPr>
        <p:spPr>
          <a:xfrm>
            <a:off x="335448" y="764881"/>
            <a:ext cx="11524280" cy="0"/>
          </a:xfrm>
          <a:prstGeom prst="line">
            <a:avLst/>
          </a:prstGeom>
          <a:ln w="19050">
            <a:solidFill>
              <a:srgbClr val="898D8D"/>
            </a:solidFill>
          </a:ln>
        </p:spPr>
        <p:style>
          <a:lnRef idx="1">
            <a:schemeClr val="accent1"/>
          </a:lnRef>
          <a:fillRef idx="0">
            <a:schemeClr val="accent1"/>
          </a:fillRef>
          <a:effectRef idx="0">
            <a:schemeClr val="accent1"/>
          </a:effectRef>
          <a:fontRef idx="minor">
            <a:schemeClr val="tx1"/>
          </a:fontRef>
        </p:style>
      </p:cxnSp>
      <p:pic>
        <p:nvPicPr>
          <p:cNvPr id="2050" name="Picture 2" descr="C:\Users\amunguias\Desktop\C5\EDICION\LOGOS_NUEVOS\LOGOS_C5_MANUAL\LOGO_GCM_C5_COMPACTO_COLOR.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340587" y="6238106"/>
            <a:ext cx="1517640" cy="54947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cabezado de sección">
    <p:spTree>
      <p:nvGrpSpPr>
        <p:cNvPr id="1" name=""/>
        <p:cNvGrpSpPr/>
        <p:nvPr/>
      </p:nvGrpSpPr>
      <p:grpSpPr>
        <a:xfrm>
          <a:off x="0" y="0"/>
          <a:ext cx="0" cy="0"/>
          <a:chOff x="0" y="0"/>
          <a:chExt cx="0" cy="0"/>
        </a:xfrm>
      </p:grpSpPr>
      <p:sp>
        <p:nvSpPr>
          <p:cNvPr id="5" name="4 Marcador de pie de página"/>
          <p:cNvSpPr>
            <a:spLocks noGrp="1"/>
          </p:cNvSpPr>
          <p:nvPr>
            <p:ph type="ftr" sz="quarter" idx="11"/>
          </p:nvPr>
        </p:nvSpPr>
        <p:spPr/>
        <p:txBody>
          <a:bodyPr/>
          <a:lstStyle>
            <a:lvl1pPr>
              <a:defRPr>
                <a:solidFill>
                  <a:srgbClr val="898D8D"/>
                </a:solidFill>
              </a:defRPr>
            </a:lvl1pPr>
          </a:lstStyle>
          <a:p>
            <a:endParaRPr lang="es-MX" b="1" dirty="0"/>
          </a:p>
        </p:txBody>
      </p:sp>
      <p:sp>
        <p:nvSpPr>
          <p:cNvPr id="6" name="5 Marcador de número de diapositiva"/>
          <p:cNvSpPr>
            <a:spLocks noGrp="1"/>
          </p:cNvSpPr>
          <p:nvPr>
            <p:ph type="sldNum" sz="quarter" idx="12"/>
          </p:nvPr>
        </p:nvSpPr>
        <p:spPr/>
        <p:txBody>
          <a:bodyPr/>
          <a:lstStyle>
            <a:lvl1pPr>
              <a:defRPr>
                <a:solidFill>
                  <a:srgbClr val="898D8D"/>
                </a:solidFill>
              </a:defRPr>
            </a:lvl1pPr>
          </a:lstStyle>
          <a:p>
            <a:fld id="{2FB0512D-BBBB-4574-95EB-A13ADB4B902F}" type="slidenum">
              <a:rPr lang="es-ES" smtClean="0"/>
              <a:pPr/>
              <a:t>‹Nº›</a:t>
            </a:fld>
            <a:endParaRPr lang="es-ES" dirty="0"/>
          </a:p>
        </p:txBody>
      </p:sp>
      <p:pic>
        <p:nvPicPr>
          <p:cNvPr id="8" name="Picture 2" descr="C:\Users\amunguias\Desktop\C5\EDICION\LOGOS_NUEVOS\LOGOS_C5_MANUAL\LOGO_GCM_C5_COMPACTO_COLOR.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340587" y="6238106"/>
            <a:ext cx="1517640" cy="54947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419" y="365210"/>
            <a:ext cx="10518338" cy="1325870"/>
          </a:xfrm>
          <a:prstGeom prst="rect">
            <a:avLst/>
          </a:prstGeom>
        </p:spPr>
        <p:txBody>
          <a:bodyPr/>
          <a:lstStyle/>
          <a:p>
            <a:r>
              <a:rPr lang="en-US"/>
              <a:t>Click to edit Master title style</a:t>
            </a:r>
            <a:endParaRPr lang="id-ID"/>
          </a:p>
        </p:txBody>
      </p:sp>
      <p:sp>
        <p:nvSpPr>
          <p:cNvPr id="3" name="Content Placeholder 2"/>
          <p:cNvSpPr>
            <a:spLocks noGrp="1"/>
          </p:cNvSpPr>
          <p:nvPr>
            <p:ph idx="1"/>
          </p:nvPr>
        </p:nvSpPr>
        <p:spPr>
          <a:xfrm>
            <a:off x="838419" y="1826048"/>
            <a:ext cx="10518338" cy="435234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a:xfrm>
            <a:off x="838418" y="6357822"/>
            <a:ext cx="2743914" cy="365210"/>
          </a:xfrm>
          <a:prstGeom prst="rect">
            <a:avLst/>
          </a:prstGeom>
        </p:spPr>
        <p:txBody>
          <a:bodyPr/>
          <a:lstStyle/>
          <a:p>
            <a:fld id="{188628AD-D26E-498C-B19E-0744A134F0D4}" type="datetimeFigureOut">
              <a:rPr lang="id-ID" smtClean="0"/>
              <a:t>22/03/2021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9422D84F-B6A4-45EA-8DDE-2D913FC28C32}" type="slidenum">
              <a:rPr lang="id-ID" smtClean="0"/>
              <a:t>‹Nº›</a:t>
            </a:fld>
            <a:endParaRPr lang="id-ID"/>
          </a:p>
        </p:txBody>
      </p:sp>
    </p:spTree>
    <p:extLst>
      <p:ext uri="{BB962C8B-B14F-4D97-AF65-F5344CB8AC3E}">
        <p14:creationId xmlns:p14="http://schemas.microsoft.com/office/powerpoint/2010/main" val="104927849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4 Marcador de pie de página"/>
          <p:cNvSpPr>
            <a:spLocks noGrp="1"/>
          </p:cNvSpPr>
          <p:nvPr>
            <p:ph type="ftr" sz="quarter" idx="3"/>
          </p:nvPr>
        </p:nvSpPr>
        <p:spPr>
          <a:xfrm>
            <a:off x="335448" y="6357822"/>
            <a:ext cx="3861805" cy="365210"/>
          </a:xfrm>
          <a:prstGeom prst="rect">
            <a:avLst/>
          </a:prstGeom>
        </p:spPr>
        <p:txBody>
          <a:bodyPr vert="horz" lIns="121944" tIns="60972" rIns="121944" bIns="60972" rtlCol="0" anchor="ctr"/>
          <a:lstStyle>
            <a:lvl1pPr algn="l">
              <a:defRPr sz="1300">
                <a:solidFill>
                  <a:srgbClr val="5B6569"/>
                </a:solidFill>
                <a:latin typeface="Gotham" panose="02000504050000020004" pitchFamily="2" charset="0"/>
              </a:defRPr>
            </a:lvl1pPr>
          </a:lstStyle>
          <a:p>
            <a:endParaRPr lang="es-MX" b="1" dirty="0"/>
          </a:p>
        </p:txBody>
      </p:sp>
      <p:sp>
        <p:nvSpPr>
          <p:cNvPr id="6" name="5 Marcador de número de diapositiva"/>
          <p:cNvSpPr>
            <a:spLocks noGrp="1"/>
          </p:cNvSpPr>
          <p:nvPr>
            <p:ph type="sldNum" sz="quarter" idx="4"/>
          </p:nvPr>
        </p:nvSpPr>
        <p:spPr>
          <a:xfrm>
            <a:off x="4657052" y="6357822"/>
            <a:ext cx="2845541" cy="365210"/>
          </a:xfrm>
          <a:prstGeom prst="rect">
            <a:avLst/>
          </a:prstGeom>
        </p:spPr>
        <p:txBody>
          <a:bodyPr vert="horz" lIns="121944" tIns="60972" rIns="121944" bIns="60972" rtlCol="0" anchor="ctr"/>
          <a:lstStyle>
            <a:lvl1pPr algn="ctr">
              <a:defRPr sz="1300" b="1">
                <a:solidFill>
                  <a:srgbClr val="636569"/>
                </a:solidFill>
                <a:latin typeface="Gotham" panose="02000504050000020004" pitchFamily="2" charset="0"/>
              </a:defRPr>
            </a:lvl1pPr>
          </a:lstStyle>
          <a:p>
            <a:fld id="{2FB0512D-BBBB-4574-95EB-A13ADB4B902F}" type="slidenum">
              <a:rPr lang="es-ES" smtClean="0"/>
              <a:pPr/>
              <a:t>‹Nº›</a:t>
            </a:fld>
            <a:endParaRPr lang="es-E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hdr="0" ftr="0" dt="0"/>
  <p:txStyles>
    <p:titleStyle>
      <a:lvl1pPr algn="ctr" defTabSz="1219200" rtl="0" eaLnBrk="1" latinLnBrk="0" hangingPunct="1">
        <a:spcBef>
          <a:spcPct val="0"/>
        </a:spcBef>
        <a:buNone/>
        <a:defRPr sz="5900" kern="1200">
          <a:solidFill>
            <a:schemeClr val="tx1"/>
          </a:solidFill>
          <a:latin typeface="+mj-lt"/>
          <a:ea typeface="+mj-ea"/>
          <a:cs typeface="+mj-cs"/>
        </a:defRPr>
      </a:lvl1pPr>
    </p:titleStyle>
    <p:bodyStyle>
      <a:lvl1pPr marL="457200" indent="-457200" algn="l" defTabSz="1219200"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3700" kern="1200">
          <a:solidFill>
            <a:schemeClr val="tx1"/>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423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4383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5343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303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63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287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s-E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9435" algn="l" defTabSz="1219200" rtl="0" eaLnBrk="1" latinLnBrk="0" hangingPunct="1">
        <a:defRPr sz="2400" kern="1200">
          <a:solidFill>
            <a:schemeClr val="tx1"/>
          </a:solidFill>
          <a:latin typeface="+mn-lt"/>
          <a:ea typeface="+mn-ea"/>
          <a:cs typeface="+mn-cs"/>
        </a:defRPr>
      </a:lvl4pPr>
      <a:lvl5pPr marL="2439035" algn="l" defTabSz="1219200" rtl="0" eaLnBrk="1" latinLnBrk="0" hangingPunct="1">
        <a:defRPr sz="2400" kern="1200">
          <a:solidFill>
            <a:schemeClr val="tx1"/>
          </a:solidFill>
          <a:latin typeface="+mn-lt"/>
          <a:ea typeface="+mn-ea"/>
          <a:cs typeface="+mn-cs"/>
        </a:defRPr>
      </a:lvl5pPr>
      <a:lvl6pPr marL="3048635" algn="l" defTabSz="1219200" rtl="0" eaLnBrk="1" latinLnBrk="0" hangingPunct="1">
        <a:defRPr sz="2400" kern="1200">
          <a:solidFill>
            <a:schemeClr val="tx1"/>
          </a:solidFill>
          <a:latin typeface="+mn-lt"/>
          <a:ea typeface="+mn-ea"/>
          <a:cs typeface="+mn-cs"/>
        </a:defRPr>
      </a:lvl6pPr>
      <a:lvl7pPr marL="3658235" algn="l" defTabSz="1219200" rtl="0" eaLnBrk="1" latinLnBrk="0" hangingPunct="1">
        <a:defRPr sz="2400" kern="1200">
          <a:solidFill>
            <a:schemeClr val="tx1"/>
          </a:solidFill>
          <a:latin typeface="+mn-lt"/>
          <a:ea typeface="+mn-ea"/>
          <a:cs typeface="+mn-cs"/>
        </a:defRPr>
      </a:lvl7pPr>
      <a:lvl8pPr marL="4267835" algn="l" defTabSz="1219200" rtl="0" eaLnBrk="1" latinLnBrk="0" hangingPunct="1">
        <a:defRPr sz="2400" kern="1200">
          <a:solidFill>
            <a:schemeClr val="tx1"/>
          </a:solidFill>
          <a:latin typeface="+mn-lt"/>
          <a:ea typeface="+mn-ea"/>
          <a:cs typeface="+mn-cs"/>
        </a:defRPr>
      </a:lvl8pPr>
      <a:lvl9pPr marL="4878070" algn="l" defTabSz="121920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417067" y="549473"/>
            <a:ext cx="10778108" cy="1938992"/>
          </a:xfrm>
          <a:prstGeom prst="rect">
            <a:avLst/>
          </a:prstGeom>
          <a:noFill/>
        </p:spPr>
        <p:txBody>
          <a:bodyPr wrap="square" rtlCol="0">
            <a:spAutoFit/>
          </a:bodyPr>
          <a:lstStyle/>
          <a:p>
            <a:r>
              <a:rPr lang="es-MX" sz="6000" b="1" dirty="0">
                <a:solidFill>
                  <a:schemeClr val="bg2"/>
                </a:solidFill>
                <a:latin typeface="Arial" panose="020B0604020202020204" pitchFamily="34" charset="0"/>
                <a:ea typeface="Source Sans Pro" panose="020B0503030403020204" pitchFamily="34" charset="0"/>
                <a:cs typeface="Arial" panose="020B0604020202020204" pitchFamily="34" charset="0"/>
              </a:rPr>
              <a:t>Difusión de la Alerta Sísmica desde los postes del C5</a:t>
            </a:r>
            <a:endParaRPr lang="es-MX" sz="5400" b="1" dirty="0">
              <a:solidFill>
                <a:schemeClr val="bg2"/>
              </a:solidFill>
              <a:latin typeface="Arial" panose="020B0604020202020204" pitchFamily="34" charset="0"/>
              <a:ea typeface="Source Sans Pro" panose="020B0503030403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Topología SASMEX®">
            <a:extLst>
              <a:ext uri="{FF2B5EF4-FFF2-40B4-BE49-F238E27FC236}">
                <a16:creationId xmlns="" xmlns:a16="http://schemas.microsoft.com/office/drawing/2014/main" id="{57BF6104-9D09-4663-B7A3-C62D0CD37A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6541" y="2616884"/>
            <a:ext cx="6751686" cy="4032348"/>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a:extLst>
              <a:ext uri="{FF2B5EF4-FFF2-40B4-BE49-F238E27FC236}">
                <a16:creationId xmlns="" xmlns:a16="http://schemas.microsoft.com/office/drawing/2014/main" id="{A60F2B69-7F69-46E3-AE37-3999C6746168}"/>
              </a:ext>
            </a:extLst>
          </p:cNvPr>
          <p:cNvSpPr txBox="1"/>
          <p:nvPr/>
        </p:nvSpPr>
        <p:spPr>
          <a:xfrm>
            <a:off x="335447" y="981522"/>
            <a:ext cx="11522780" cy="969496"/>
          </a:xfrm>
          <a:prstGeom prst="rect">
            <a:avLst/>
          </a:prstGeom>
          <a:noFill/>
        </p:spPr>
        <p:txBody>
          <a:bodyPr wrap="square" rtlCol="0">
            <a:spAutoFit/>
          </a:bodyPr>
          <a:lstStyle/>
          <a:p>
            <a:pPr>
              <a:buClr>
                <a:srgbClr val="00AE42"/>
              </a:buClr>
            </a:pPr>
            <a:r>
              <a:rPr lang="es-ES" sz="1900" b="1" dirty="0">
                <a:solidFill>
                  <a:srgbClr val="C00000"/>
                </a:solidFill>
                <a:latin typeface="Calibri" panose="020F0502020204030204" pitchFamily="34" charset="0"/>
              </a:rPr>
              <a:t>El Sistema de Alerta Sísmica Mexicano (SASMEX), </a:t>
            </a:r>
            <a:r>
              <a:rPr lang="es-ES" sz="1900" b="1" dirty="0">
                <a:solidFill>
                  <a:schemeClr val="bg1">
                    <a:lumMod val="50000"/>
                  </a:schemeClr>
                </a:solidFill>
                <a:latin typeface="Calibri" panose="020F0502020204030204" pitchFamily="34" charset="0"/>
              </a:rPr>
              <a:t>es un sistema de alerta temprana, que avisa a la población con decenas de segundos antes de la llegada de un sismo, con el fin de que la sociedad realice acciones que protejan la vida y reduzcan la pérdida de bienes materiales. </a:t>
            </a:r>
            <a:endParaRPr lang="es-MX" sz="1900" b="1" dirty="0">
              <a:solidFill>
                <a:schemeClr val="bg1">
                  <a:lumMod val="50000"/>
                </a:schemeClr>
              </a:solidFill>
              <a:latin typeface="Calibri" panose="020F0502020204030204" pitchFamily="34" charset="0"/>
            </a:endParaRPr>
          </a:p>
        </p:txBody>
      </p:sp>
      <p:sp>
        <p:nvSpPr>
          <p:cNvPr id="6" name="4 CuadroTexto">
            <a:extLst>
              <a:ext uri="{FF2B5EF4-FFF2-40B4-BE49-F238E27FC236}">
                <a16:creationId xmlns="" xmlns:a16="http://schemas.microsoft.com/office/drawing/2014/main" id="{5ABA869A-D8D2-400A-89EF-E6717113DAFE}"/>
              </a:ext>
            </a:extLst>
          </p:cNvPr>
          <p:cNvSpPr txBox="1"/>
          <p:nvPr/>
        </p:nvSpPr>
        <p:spPr>
          <a:xfrm>
            <a:off x="335447" y="210356"/>
            <a:ext cx="9987710" cy="492467"/>
          </a:xfrm>
          <a:prstGeom prst="rect">
            <a:avLst/>
          </a:prstGeom>
          <a:noFill/>
        </p:spPr>
        <p:txBody>
          <a:bodyPr wrap="square" lIns="121944" tIns="60972" rIns="121944" bIns="60972" rtlCol="0">
            <a:spAutoFit/>
          </a:bodyPr>
          <a:lstStyle/>
          <a:p>
            <a:r>
              <a:rPr lang="es-MX" b="1" dirty="0">
                <a:solidFill>
                  <a:srgbClr val="00843D"/>
                </a:solidFill>
                <a:latin typeface="Source Sans Pro" pitchFamily="34" charset="0"/>
                <a:ea typeface="Source Sans Pro" pitchFamily="34" charset="0"/>
              </a:rPr>
              <a:t>Sistema de Alertamiento Sísmico Mexicano</a:t>
            </a:r>
          </a:p>
        </p:txBody>
      </p:sp>
      <p:sp>
        <p:nvSpPr>
          <p:cNvPr id="3" name="CuadroTexto 2">
            <a:extLst>
              <a:ext uri="{FF2B5EF4-FFF2-40B4-BE49-F238E27FC236}">
                <a16:creationId xmlns="" xmlns:a16="http://schemas.microsoft.com/office/drawing/2014/main" id="{D7B88EBD-3A66-4F39-BC57-8E8486BA67B8}"/>
              </a:ext>
            </a:extLst>
          </p:cNvPr>
          <p:cNvSpPr txBox="1"/>
          <p:nvPr/>
        </p:nvSpPr>
        <p:spPr>
          <a:xfrm>
            <a:off x="335447" y="2781722"/>
            <a:ext cx="4754028" cy="3016210"/>
          </a:xfrm>
          <a:prstGeom prst="rect">
            <a:avLst/>
          </a:prstGeom>
          <a:noFill/>
        </p:spPr>
        <p:txBody>
          <a:bodyPr wrap="square" rtlCol="0">
            <a:spAutoFit/>
          </a:bodyPr>
          <a:lstStyle/>
          <a:p>
            <a:r>
              <a:rPr lang="es-ES" sz="1900" b="1" dirty="0">
                <a:solidFill>
                  <a:schemeClr val="bg1">
                    <a:lumMod val="50000"/>
                  </a:schemeClr>
                </a:solidFill>
                <a:latin typeface="Calibri" panose="020F0502020204030204" pitchFamily="34" charset="0"/>
              </a:rPr>
              <a:t>El sistema inició operaciones a inicios de los 1993 y desde 2012 cuenta con </a:t>
            </a:r>
            <a:r>
              <a:rPr lang="es-ES" sz="1900" b="1" dirty="0">
                <a:solidFill>
                  <a:srgbClr val="C00000"/>
                </a:solidFill>
                <a:latin typeface="Calibri" panose="020F0502020204030204" pitchFamily="34" charset="0"/>
              </a:rPr>
              <a:t>97</a:t>
            </a:r>
            <a:r>
              <a:rPr lang="es-ES" sz="1900" b="1" dirty="0">
                <a:solidFill>
                  <a:schemeClr val="bg1">
                    <a:lumMod val="50000"/>
                  </a:schemeClr>
                </a:solidFill>
                <a:latin typeface="Calibri" panose="020F0502020204030204" pitchFamily="34" charset="0"/>
              </a:rPr>
              <a:t> sensores que cubren la región sísmica más activa del país a lo largo del océano Pacífico.</a:t>
            </a:r>
          </a:p>
          <a:p>
            <a:endParaRPr lang="es-ES" sz="1900" b="1" dirty="0">
              <a:solidFill>
                <a:schemeClr val="bg1">
                  <a:lumMod val="50000"/>
                </a:schemeClr>
              </a:solidFill>
              <a:latin typeface="Calibri" panose="020F0502020204030204" pitchFamily="34" charset="0"/>
            </a:endParaRPr>
          </a:p>
          <a:p>
            <a:endParaRPr lang="es-ES" sz="1900" b="1" dirty="0">
              <a:solidFill>
                <a:schemeClr val="bg1">
                  <a:lumMod val="50000"/>
                </a:schemeClr>
              </a:solidFill>
              <a:latin typeface="Calibri" panose="020F0502020204030204" pitchFamily="34" charset="0"/>
            </a:endParaRPr>
          </a:p>
          <a:p>
            <a:r>
              <a:rPr lang="es-ES" sz="1900" b="1" dirty="0">
                <a:solidFill>
                  <a:schemeClr val="bg1">
                    <a:lumMod val="50000"/>
                  </a:schemeClr>
                </a:solidFill>
                <a:latin typeface="Calibri" panose="020F0502020204030204" pitchFamily="34" charset="0"/>
              </a:rPr>
              <a:t>Desde 2015, los altavoces en </a:t>
            </a:r>
            <a:r>
              <a:rPr lang="es-ES" sz="1900" b="1" dirty="0">
                <a:solidFill>
                  <a:srgbClr val="C00000"/>
                </a:solidFill>
                <a:latin typeface="Calibri" panose="020F0502020204030204" pitchFamily="34" charset="0"/>
              </a:rPr>
              <a:t>los postes de videovigilancia de la Ciudad de México </a:t>
            </a:r>
            <a:r>
              <a:rPr lang="es-ES" sz="1900" b="1" dirty="0">
                <a:solidFill>
                  <a:schemeClr val="bg1">
                    <a:lumMod val="50000"/>
                  </a:schemeClr>
                </a:solidFill>
                <a:latin typeface="Calibri" panose="020F0502020204030204" pitchFamily="34" charset="0"/>
              </a:rPr>
              <a:t>difunden el sonido de la alerta sísmica en vía pública.</a:t>
            </a:r>
            <a:endParaRPr lang="es-MX" sz="1900" b="1" dirty="0">
              <a:solidFill>
                <a:schemeClr val="bg1">
                  <a:lumMod val="50000"/>
                </a:schemeClr>
              </a:solidFill>
              <a:latin typeface="Calibri" panose="020F0502020204030204" pitchFamily="34" charset="0"/>
            </a:endParaRPr>
          </a:p>
        </p:txBody>
      </p:sp>
    </p:spTree>
    <p:extLst>
      <p:ext uri="{BB962C8B-B14F-4D97-AF65-F5344CB8AC3E}">
        <p14:creationId xmlns:p14="http://schemas.microsoft.com/office/powerpoint/2010/main" val="24307732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Topología SASMEX®">
            <a:extLst>
              <a:ext uri="{FF2B5EF4-FFF2-40B4-BE49-F238E27FC236}">
                <a16:creationId xmlns="" xmlns:a16="http://schemas.microsoft.com/office/drawing/2014/main" id="{7E14FDEB-C0D1-428B-ADE0-9C98F238BBD2}"/>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52896" b="25139"/>
          <a:stretch/>
        </p:blipFill>
        <p:spPr bwMode="auto">
          <a:xfrm>
            <a:off x="336947" y="1702751"/>
            <a:ext cx="2623328" cy="1800200"/>
          </a:xfrm>
          <a:prstGeom prst="rect">
            <a:avLst/>
          </a:prstGeom>
          <a:noFill/>
          <a:extLst>
            <a:ext uri="{909E8E84-426E-40DD-AFC4-6F175D3DCCD1}">
              <a14:hiddenFill xmlns:a14="http://schemas.microsoft.com/office/drawing/2010/main">
                <a:solidFill>
                  <a:srgbClr val="FFFFFF"/>
                </a:solidFill>
              </a14:hiddenFill>
            </a:ext>
          </a:extLst>
        </p:spPr>
      </p:pic>
      <p:sp>
        <p:nvSpPr>
          <p:cNvPr id="5" name="4 CuadroTexto">
            <a:extLst>
              <a:ext uri="{FF2B5EF4-FFF2-40B4-BE49-F238E27FC236}">
                <a16:creationId xmlns="" xmlns:a16="http://schemas.microsoft.com/office/drawing/2014/main" id="{3384AC22-C8F1-4DEF-BF49-22417D535058}"/>
              </a:ext>
            </a:extLst>
          </p:cNvPr>
          <p:cNvSpPr txBox="1"/>
          <p:nvPr/>
        </p:nvSpPr>
        <p:spPr>
          <a:xfrm>
            <a:off x="335447" y="210356"/>
            <a:ext cx="9987710" cy="492467"/>
          </a:xfrm>
          <a:prstGeom prst="rect">
            <a:avLst/>
          </a:prstGeom>
          <a:noFill/>
        </p:spPr>
        <p:txBody>
          <a:bodyPr wrap="square" lIns="121944" tIns="60972" rIns="121944" bIns="60972" rtlCol="0">
            <a:spAutoFit/>
          </a:bodyPr>
          <a:lstStyle/>
          <a:p>
            <a:r>
              <a:rPr lang="es-MX" b="1" dirty="0">
                <a:solidFill>
                  <a:srgbClr val="00843D"/>
                </a:solidFill>
                <a:latin typeface="Source Sans Pro" pitchFamily="34" charset="0"/>
                <a:ea typeface="Source Sans Pro" pitchFamily="34" charset="0"/>
              </a:rPr>
              <a:t>Sistema de Alertamiento Sísmico Mexicano (operación)</a:t>
            </a:r>
          </a:p>
        </p:txBody>
      </p:sp>
      <p:pic>
        <p:nvPicPr>
          <p:cNvPr id="2054" name="Picture 6" descr="¿Qué es el C5?">
            <a:extLst>
              <a:ext uri="{FF2B5EF4-FFF2-40B4-BE49-F238E27FC236}">
                <a16:creationId xmlns="" xmlns:a16="http://schemas.microsoft.com/office/drawing/2014/main" id="{99205D77-3B52-45E1-9153-39AB8B44A7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1368" y="1701602"/>
            <a:ext cx="3200355" cy="1800200"/>
          </a:xfrm>
          <a:prstGeom prst="rect">
            <a:avLst/>
          </a:prstGeom>
          <a:noFill/>
          <a:extLst>
            <a:ext uri="{909E8E84-426E-40DD-AFC4-6F175D3DCCD1}">
              <a14:hiddenFill xmlns:a14="http://schemas.microsoft.com/office/drawing/2010/main">
                <a:solidFill>
                  <a:srgbClr val="FFFFFF"/>
                </a:solidFill>
              </a14:hiddenFill>
            </a:ext>
          </a:extLst>
        </p:spPr>
      </p:pic>
      <p:sp>
        <p:nvSpPr>
          <p:cNvPr id="3" name="Flecha: a la derecha 2">
            <a:extLst>
              <a:ext uri="{FF2B5EF4-FFF2-40B4-BE49-F238E27FC236}">
                <a16:creationId xmlns="" xmlns:a16="http://schemas.microsoft.com/office/drawing/2014/main" id="{553641F7-AC59-4326-9767-EEAC5E48B02A}"/>
              </a:ext>
            </a:extLst>
          </p:cNvPr>
          <p:cNvSpPr/>
          <p:nvPr/>
        </p:nvSpPr>
        <p:spPr>
          <a:xfrm>
            <a:off x="3145259" y="2248605"/>
            <a:ext cx="792088" cy="49246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2056" name="Picture 8" descr="Altavoces">
            <a:extLst>
              <a:ext uri="{FF2B5EF4-FFF2-40B4-BE49-F238E27FC236}">
                <a16:creationId xmlns="" xmlns:a16="http://schemas.microsoft.com/office/drawing/2014/main" id="{DE46FCC7-496F-4C4F-A844-3668EDA5233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85863" y="1701603"/>
            <a:ext cx="3200356" cy="1800200"/>
          </a:xfrm>
          <a:prstGeom prst="rect">
            <a:avLst/>
          </a:prstGeom>
          <a:noFill/>
          <a:extLst>
            <a:ext uri="{909E8E84-426E-40DD-AFC4-6F175D3DCCD1}">
              <a14:hiddenFill xmlns:a14="http://schemas.microsoft.com/office/drawing/2010/main">
                <a:solidFill>
                  <a:srgbClr val="FFFFFF"/>
                </a:solidFill>
              </a14:hiddenFill>
            </a:ext>
          </a:extLst>
        </p:spPr>
      </p:pic>
      <p:sp>
        <p:nvSpPr>
          <p:cNvPr id="9" name="Flecha: a la derecha 8">
            <a:extLst>
              <a:ext uri="{FF2B5EF4-FFF2-40B4-BE49-F238E27FC236}">
                <a16:creationId xmlns="" xmlns:a16="http://schemas.microsoft.com/office/drawing/2014/main" id="{F6BC101E-4616-4734-900F-F26CD4A47191}"/>
              </a:ext>
            </a:extLst>
          </p:cNvPr>
          <p:cNvSpPr/>
          <p:nvPr/>
        </p:nvSpPr>
        <p:spPr>
          <a:xfrm>
            <a:off x="7557749" y="2355468"/>
            <a:ext cx="792088" cy="49246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CuadroTexto 9">
            <a:extLst>
              <a:ext uri="{FF2B5EF4-FFF2-40B4-BE49-F238E27FC236}">
                <a16:creationId xmlns="" xmlns:a16="http://schemas.microsoft.com/office/drawing/2014/main" id="{53065521-F07A-4856-995B-3ED6489ECE5C}"/>
              </a:ext>
            </a:extLst>
          </p:cNvPr>
          <p:cNvSpPr txBox="1"/>
          <p:nvPr/>
        </p:nvSpPr>
        <p:spPr>
          <a:xfrm>
            <a:off x="120923" y="3568463"/>
            <a:ext cx="3600400" cy="3308598"/>
          </a:xfrm>
          <a:prstGeom prst="rect">
            <a:avLst/>
          </a:prstGeom>
          <a:noFill/>
        </p:spPr>
        <p:txBody>
          <a:bodyPr wrap="square" rtlCol="0">
            <a:spAutoFit/>
          </a:bodyPr>
          <a:lstStyle/>
          <a:p>
            <a:pPr>
              <a:buClr>
                <a:srgbClr val="00AE42"/>
              </a:buClr>
            </a:pPr>
            <a:r>
              <a:rPr lang="es-ES" sz="1900" b="1" dirty="0">
                <a:solidFill>
                  <a:schemeClr val="bg1">
                    <a:lumMod val="50000"/>
                  </a:schemeClr>
                </a:solidFill>
                <a:latin typeface="Calibri" panose="020F0502020204030204" pitchFamily="34" charset="0"/>
              </a:rPr>
              <a:t>Los sensores </a:t>
            </a:r>
            <a:r>
              <a:rPr lang="es-ES" sz="1900" b="1" dirty="0" smtClean="0">
                <a:solidFill>
                  <a:schemeClr val="bg1">
                    <a:lumMod val="50000"/>
                  </a:schemeClr>
                </a:solidFill>
                <a:latin typeface="Calibri" panose="020F0502020204030204" pitchFamily="34" charset="0"/>
              </a:rPr>
              <a:t>ubicados cerca de los epicentros donde se encuentran las fallas que provocan los </a:t>
            </a:r>
            <a:r>
              <a:rPr lang="es-ES" sz="1900" b="1" smtClean="0">
                <a:solidFill>
                  <a:schemeClr val="bg1">
                    <a:lumMod val="50000"/>
                  </a:schemeClr>
                </a:solidFill>
                <a:latin typeface="Calibri" panose="020F0502020204030204" pitchFamily="34" charset="0"/>
              </a:rPr>
              <a:t>principales sismos en el </a:t>
            </a:r>
            <a:r>
              <a:rPr lang="es-ES" sz="1900" b="1" dirty="0" smtClean="0">
                <a:solidFill>
                  <a:schemeClr val="bg1">
                    <a:lumMod val="50000"/>
                  </a:schemeClr>
                </a:solidFill>
                <a:latin typeface="Calibri" panose="020F0502020204030204" pitchFamily="34" charset="0"/>
              </a:rPr>
              <a:t>país, reconocen </a:t>
            </a:r>
            <a:r>
              <a:rPr lang="es-ES" sz="1900" b="1" dirty="0">
                <a:solidFill>
                  <a:schemeClr val="bg1">
                    <a:lumMod val="50000"/>
                  </a:schemeClr>
                </a:solidFill>
                <a:latin typeface="Calibri" panose="020F0502020204030204" pitchFamily="34" charset="0"/>
              </a:rPr>
              <a:t>sismos en un radio próximo a 90 km. Estiman su posible magnitud. Se determina la distancia entre el sismo y cada ciudad para decidir la </a:t>
            </a:r>
            <a:r>
              <a:rPr lang="es-ES" sz="1900" b="1" dirty="0">
                <a:solidFill>
                  <a:srgbClr val="C00000"/>
                </a:solidFill>
                <a:latin typeface="Calibri" panose="020F0502020204030204" pitchFamily="34" charset="0"/>
              </a:rPr>
              <a:t>difusión del aviso de alerta sísmica</a:t>
            </a:r>
            <a:r>
              <a:rPr lang="es-ES" sz="1900" b="1" dirty="0">
                <a:solidFill>
                  <a:schemeClr val="bg1">
                    <a:lumMod val="50000"/>
                  </a:schemeClr>
                </a:solidFill>
                <a:latin typeface="Calibri" panose="020F0502020204030204" pitchFamily="34" charset="0"/>
              </a:rPr>
              <a:t>.</a:t>
            </a:r>
            <a:endParaRPr lang="es-MX" sz="1900" b="1" dirty="0">
              <a:solidFill>
                <a:schemeClr val="bg1">
                  <a:lumMod val="50000"/>
                </a:schemeClr>
              </a:solidFill>
              <a:latin typeface="Calibri" panose="020F0502020204030204" pitchFamily="34" charset="0"/>
            </a:endParaRPr>
          </a:p>
        </p:txBody>
      </p:sp>
      <p:sp>
        <p:nvSpPr>
          <p:cNvPr id="11" name="CuadroTexto 10">
            <a:extLst>
              <a:ext uri="{FF2B5EF4-FFF2-40B4-BE49-F238E27FC236}">
                <a16:creationId xmlns="" xmlns:a16="http://schemas.microsoft.com/office/drawing/2014/main" id="{DD786E00-7995-44B3-AAF9-137328904141}"/>
              </a:ext>
            </a:extLst>
          </p:cNvPr>
          <p:cNvSpPr txBox="1"/>
          <p:nvPr/>
        </p:nvSpPr>
        <p:spPr>
          <a:xfrm>
            <a:off x="4121368" y="3790983"/>
            <a:ext cx="3632403" cy="2139047"/>
          </a:xfrm>
          <a:prstGeom prst="rect">
            <a:avLst/>
          </a:prstGeom>
          <a:noFill/>
        </p:spPr>
        <p:txBody>
          <a:bodyPr wrap="square" rtlCol="0">
            <a:spAutoFit/>
          </a:bodyPr>
          <a:lstStyle/>
          <a:p>
            <a:pPr>
              <a:buClr>
                <a:srgbClr val="00AE42"/>
              </a:buClr>
            </a:pPr>
            <a:r>
              <a:rPr lang="es-ES" sz="1900" b="1" dirty="0">
                <a:solidFill>
                  <a:schemeClr val="bg1">
                    <a:lumMod val="50000"/>
                  </a:schemeClr>
                </a:solidFill>
                <a:latin typeface="Calibri" panose="020F0502020204030204" pitchFamily="34" charset="0"/>
              </a:rPr>
              <a:t>Se recibe el mensaje en </a:t>
            </a:r>
            <a:r>
              <a:rPr lang="es-ES" sz="1900" b="1" dirty="0" smtClean="0">
                <a:solidFill>
                  <a:schemeClr val="bg1">
                    <a:lumMod val="50000"/>
                  </a:schemeClr>
                </a:solidFill>
                <a:latin typeface="Calibri" panose="020F0502020204030204" pitchFamily="34" charset="0"/>
              </a:rPr>
              <a:t>los Sistemas de </a:t>
            </a:r>
            <a:r>
              <a:rPr lang="es-ES" sz="1900" b="1" dirty="0" err="1" smtClean="0">
                <a:solidFill>
                  <a:schemeClr val="bg1">
                    <a:lumMod val="50000"/>
                  </a:schemeClr>
                </a:solidFill>
                <a:latin typeface="Calibri" panose="020F0502020204030204" pitchFamily="34" charset="0"/>
              </a:rPr>
              <a:t>Alertamiento</a:t>
            </a:r>
            <a:r>
              <a:rPr lang="es-ES" sz="1900" b="1" dirty="0" smtClean="0">
                <a:solidFill>
                  <a:schemeClr val="bg1">
                    <a:lumMod val="50000"/>
                  </a:schemeClr>
                </a:solidFill>
                <a:latin typeface="Calibri" panose="020F0502020204030204" pitchFamily="34" charset="0"/>
              </a:rPr>
              <a:t> Sísmicos Personalizados (SASPER) </a:t>
            </a:r>
            <a:r>
              <a:rPr lang="es-ES" sz="1900" b="1" dirty="0">
                <a:solidFill>
                  <a:schemeClr val="bg1">
                    <a:lumMod val="50000"/>
                  </a:schemeClr>
                </a:solidFill>
                <a:latin typeface="Calibri" panose="020F0502020204030204" pitchFamily="34" charset="0"/>
              </a:rPr>
              <a:t>e inicia el proceso de difusión a través de los 2 sistemas de Anuncios Públicos con los que cuenta el C5.</a:t>
            </a:r>
            <a:endParaRPr lang="es-MX" sz="1900" b="1" dirty="0">
              <a:solidFill>
                <a:schemeClr val="bg1">
                  <a:lumMod val="50000"/>
                </a:schemeClr>
              </a:solidFill>
              <a:latin typeface="Calibri" panose="020F0502020204030204" pitchFamily="34" charset="0"/>
            </a:endParaRPr>
          </a:p>
        </p:txBody>
      </p:sp>
      <p:sp>
        <p:nvSpPr>
          <p:cNvPr id="12" name="CuadroTexto 11">
            <a:extLst>
              <a:ext uri="{FF2B5EF4-FFF2-40B4-BE49-F238E27FC236}">
                <a16:creationId xmlns="" xmlns:a16="http://schemas.microsoft.com/office/drawing/2014/main" id="{1A319A44-1262-4AD2-84FA-D7A86FE012EF}"/>
              </a:ext>
            </a:extLst>
          </p:cNvPr>
          <p:cNvSpPr txBox="1"/>
          <p:nvPr/>
        </p:nvSpPr>
        <p:spPr>
          <a:xfrm>
            <a:off x="8349837" y="3790983"/>
            <a:ext cx="3632403" cy="1554272"/>
          </a:xfrm>
          <a:prstGeom prst="rect">
            <a:avLst/>
          </a:prstGeom>
          <a:noFill/>
        </p:spPr>
        <p:txBody>
          <a:bodyPr wrap="square" rtlCol="0">
            <a:spAutoFit/>
          </a:bodyPr>
          <a:lstStyle/>
          <a:p>
            <a:r>
              <a:rPr lang="es-ES" sz="1900" b="1" dirty="0">
                <a:solidFill>
                  <a:schemeClr val="bg1">
                    <a:lumMod val="50000"/>
                  </a:schemeClr>
                </a:solidFill>
                <a:latin typeface="Calibri" panose="020F0502020204030204" pitchFamily="34" charset="0"/>
              </a:rPr>
              <a:t>Segundos después de la recepción de la alertamiento de SAXMEX, los altavoces de la ciudad comienzan a reproducir el sonido de la alerta sísmica</a:t>
            </a:r>
            <a:r>
              <a:rPr lang="es-ES" sz="1800" b="1" dirty="0">
                <a:solidFill>
                  <a:schemeClr val="bg1">
                    <a:lumMod val="50000"/>
                  </a:schemeClr>
                </a:solidFill>
                <a:latin typeface="Calibri" panose="020F0502020204030204" pitchFamily="34" charset="0"/>
              </a:rPr>
              <a:t>.</a:t>
            </a:r>
            <a:endParaRPr lang="es-MX" sz="1800" dirty="0"/>
          </a:p>
        </p:txBody>
      </p:sp>
    </p:spTree>
    <p:extLst>
      <p:ext uri="{BB962C8B-B14F-4D97-AF65-F5344CB8AC3E}">
        <p14:creationId xmlns:p14="http://schemas.microsoft.com/office/powerpoint/2010/main" val="6899032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xmlns="" id="{82597BF9-B088-1447-903C-45C8B97E3188}"/>
              </a:ext>
            </a:extLst>
          </p:cNvPr>
          <p:cNvSpPr/>
          <p:nvPr/>
        </p:nvSpPr>
        <p:spPr>
          <a:xfrm>
            <a:off x="176" y="4632708"/>
            <a:ext cx="12194822" cy="22268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 name="Rectángulo 2">
            <a:extLst>
              <a:ext uri="{FF2B5EF4-FFF2-40B4-BE49-F238E27FC236}">
                <a16:creationId xmlns:a16="http://schemas.microsoft.com/office/drawing/2014/main" xmlns="" id="{ACD2C9F3-F78F-944C-863C-46A41F3E023A}"/>
              </a:ext>
            </a:extLst>
          </p:cNvPr>
          <p:cNvSpPr/>
          <p:nvPr/>
        </p:nvSpPr>
        <p:spPr>
          <a:xfrm>
            <a:off x="7927427" y="723129"/>
            <a:ext cx="4267572" cy="121369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5" name="Imagen 14" descr="LOGO-BLANC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37608" y="92386"/>
            <a:ext cx="1557391" cy="630744"/>
          </a:xfrm>
          <a:prstGeom prst="rect">
            <a:avLst/>
          </a:prstGeom>
        </p:spPr>
      </p:pic>
      <p:sp>
        <p:nvSpPr>
          <p:cNvPr id="2" name="Rectángulo 1">
            <a:extLst>
              <a:ext uri="{FF2B5EF4-FFF2-40B4-BE49-F238E27FC236}">
                <a16:creationId xmlns:a16="http://schemas.microsoft.com/office/drawing/2014/main" xmlns="" id="{509221C2-6E03-1144-A297-43D7C188A0AF}"/>
              </a:ext>
            </a:extLst>
          </p:cNvPr>
          <p:cNvSpPr/>
          <p:nvPr/>
        </p:nvSpPr>
        <p:spPr>
          <a:xfrm>
            <a:off x="1669983" y="5211647"/>
            <a:ext cx="9746320" cy="721864"/>
          </a:xfrm>
          <a:prstGeom prst="rect">
            <a:avLst/>
          </a:prstGeom>
        </p:spPr>
        <p:txBody>
          <a:bodyPr wrap="square">
            <a:spAutoFit/>
          </a:bodyPr>
          <a:lstStyle/>
          <a:p>
            <a:pPr algn="just">
              <a:lnSpc>
                <a:spcPct val="107000"/>
              </a:lnSpc>
              <a:spcAft>
                <a:spcPts val="800"/>
              </a:spcAft>
            </a:pPr>
            <a:r>
              <a:rPr lang="es-MX" sz="1600" b="1" dirty="0">
                <a:solidFill>
                  <a:srgbClr val="154A80"/>
                </a:solidFill>
                <a:latin typeface="Arial" panose="020B0604020202020204" pitchFamily="34" charset="0"/>
                <a:cs typeface="Arial" panose="020B0604020202020204" pitchFamily="34" charset="0"/>
              </a:rPr>
              <a:t>Desde el inicio de su operación en 1992 hasta  2021, se han emitido:</a:t>
            </a:r>
          </a:p>
          <a:p>
            <a:pPr marL="743099" lvl="1" indent="-285807" algn="just">
              <a:lnSpc>
                <a:spcPct val="107000"/>
              </a:lnSpc>
              <a:spcAft>
                <a:spcPts val="800"/>
              </a:spcAft>
              <a:buFont typeface="Arial" panose="020B0604020202020204" pitchFamily="34" charset="0"/>
              <a:buChar char="•"/>
            </a:pPr>
            <a:r>
              <a:rPr lang="es-MX" sz="1600" b="1" dirty="0">
                <a:solidFill>
                  <a:srgbClr val="154A80"/>
                </a:solidFill>
                <a:latin typeface="Arial" panose="020B0604020202020204" pitchFamily="34" charset="0"/>
                <a:cs typeface="Arial" panose="020B0604020202020204" pitchFamily="34" charset="0"/>
              </a:rPr>
              <a:t>38 alertas </a:t>
            </a:r>
            <a:r>
              <a:rPr lang="es-MX" sz="1600" dirty="0">
                <a:solidFill>
                  <a:schemeClr val="tx1">
                    <a:lumMod val="50000"/>
                    <a:lumOff val="50000"/>
                  </a:schemeClr>
                </a:solidFill>
                <a:latin typeface="Arial" panose="020B0604020202020204" pitchFamily="34" charset="0"/>
                <a:cs typeface="Arial" panose="020B0604020202020204" pitchFamily="34" charset="0"/>
              </a:rPr>
              <a:t>sobre sismos con magnitud aproximada de más de 6 grados escala de </a:t>
            </a:r>
            <a:r>
              <a:rPr lang="es-MX" sz="1600" dirty="0" smtClean="0">
                <a:solidFill>
                  <a:schemeClr val="tx1">
                    <a:lumMod val="50000"/>
                    <a:lumOff val="50000"/>
                  </a:schemeClr>
                </a:solidFill>
                <a:latin typeface="Arial" panose="020B0604020202020204" pitchFamily="34" charset="0"/>
                <a:cs typeface="Arial" panose="020B0604020202020204" pitchFamily="34" charset="0"/>
              </a:rPr>
              <a:t>Richter</a:t>
            </a:r>
            <a:endParaRPr lang="es-MX" sz="1600"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9" name="Rectángulo 8">
            <a:extLst>
              <a:ext uri="{FF2B5EF4-FFF2-40B4-BE49-F238E27FC236}">
                <a16:creationId xmlns:a16="http://schemas.microsoft.com/office/drawing/2014/main" xmlns="" id="{467BE187-6F22-5142-9F30-EDEB411B7971}"/>
              </a:ext>
            </a:extLst>
          </p:cNvPr>
          <p:cNvSpPr/>
          <p:nvPr/>
        </p:nvSpPr>
        <p:spPr>
          <a:xfrm>
            <a:off x="176" y="0"/>
            <a:ext cx="12194822" cy="723129"/>
          </a:xfrm>
          <a:prstGeom prst="rect">
            <a:avLst/>
          </a:prstGeom>
          <a:solidFill>
            <a:schemeClr val="bg2">
              <a:lumMod val="50000"/>
            </a:schemeClr>
          </a:solidFill>
          <a:ln>
            <a:noFill/>
          </a:ln>
        </p:spPr>
        <p:style>
          <a:lnRef idx="1">
            <a:schemeClr val="accent1"/>
          </a:lnRef>
          <a:fillRef idx="3">
            <a:schemeClr val="accent1"/>
          </a:fillRef>
          <a:effectRef idx="2">
            <a:schemeClr val="accent1"/>
          </a:effectRef>
          <a:fontRef idx="minor">
            <a:schemeClr val="lt1"/>
          </a:fontRef>
        </p:style>
        <p:txBody>
          <a:bodyPr lIns="117253" tIns="58627" rIns="117253" bIns="58627" rtlCol="0" anchor="ctr"/>
          <a:lstStyle/>
          <a:p>
            <a:pPr algn="ctr"/>
            <a:endParaRPr lang="es-ES" dirty="0">
              <a:solidFill>
                <a:srgbClr val="0E3D33"/>
              </a:solidFill>
            </a:endParaRPr>
          </a:p>
        </p:txBody>
      </p:sp>
      <p:sp>
        <p:nvSpPr>
          <p:cNvPr id="4" name="CuadroTexto 3"/>
          <p:cNvSpPr txBox="1"/>
          <p:nvPr/>
        </p:nvSpPr>
        <p:spPr>
          <a:xfrm>
            <a:off x="306949" y="148442"/>
            <a:ext cx="10176321" cy="426246"/>
          </a:xfrm>
          <a:prstGeom prst="rect">
            <a:avLst/>
          </a:prstGeom>
          <a:noFill/>
        </p:spPr>
        <p:txBody>
          <a:bodyPr wrap="square" lIns="117253" tIns="58627" rIns="117253" bIns="58627" rtlCol="0">
            <a:spAutoFit/>
          </a:bodyPr>
          <a:lstStyle/>
          <a:p>
            <a:r>
              <a:rPr lang="es-ES" sz="2000" b="1" dirty="0">
                <a:solidFill>
                  <a:schemeClr val="bg1"/>
                </a:solidFill>
                <a:effectLst>
                  <a:outerShdw blurRad="50800" dist="38100" dir="2700000" algn="tl" rotWithShape="0">
                    <a:prstClr val="black">
                      <a:alpha val="40000"/>
                    </a:prstClr>
                  </a:outerShdw>
                </a:effectLst>
                <a:latin typeface="Arial"/>
                <a:cs typeface="Arial"/>
              </a:rPr>
              <a:t>SISTEMA DE </a:t>
            </a:r>
            <a:r>
              <a:rPr lang="es-ES" sz="2000" b="1" dirty="0">
                <a:solidFill>
                  <a:srgbClr val="92D050"/>
                </a:solidFill>
                <a:effectLst>
                  <a:outerShdw blurRad="50800" dist="38100" dir="2700000" algn="tl" rotWithShape="0">
                    <a:prstClr val="black">
                      <a:alpha val="40000"/>
                    </a:prstClr>
                  </a:outerShdw>
                </a:effectLst>
                <a:latin typeface="Arial"/>
                <a:cs typeface="Arial"/>
              </a:rPr>
              <a:t>ALERTA SÍSMICA DE LA CIUDAD DE MÉXICO</a:t>
            </a:r>
          </a:p>
        </p:txBody>
      </p:sp>
      <p:pic>
        <p:nvPicPr>
          <p:cNvPr id="10" name="Imagen 9" descr="LOGO-BLANCO.png">
            <a:extLst>
              <a:ext uri="{FF2B5EF4-FFF2-40B4-BE49-F238E27FC236}">
                <a16:creationId xmlns:a16="http://schemas.microsoft.com/office/drawing/2014/main" xmlns="" id="{EB4A11F2-4950-B949-BF7E-C719BED564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0027" y="92386"/>
            <a:ext cx="1557391" cy="630744"/>
          </a:xfrm>
          <a:prstGeom prst="rect">
            <a:avLst/>
          </a:prstGeom>
        </p:spPr>
      </p:pic>
      <p:sp>
        <p:nvSpPr>
          <p:cNvPr id="11" name="CuadroTexto 10">
            <a:extLst>
              <a:ext uri="{FF2B5EF4-FFF2-40B4-BE49-F238E27FC236}">
                <a16:creationId xmlns:a16="http://schemas.microsoft.com/office/drawing/2014/main" xmlns="" id="{F0C7081F-BFB3-7349-9DB3-36D4336D7F9B}"/>
              </a:ext>
            </a:extLst>
          </p:cNvPr>
          <p:cNvSpPr txBox="1"/>
          <p:nvPr/>
        </p:nvSpPr>
        <p:spPr>
          <a:xfrm>
            <a:off x="9138140" y="956935"/>
            <a:ext cx="2150582" cy="1350046"/>
          </a:xfrm>
          <a:prstGeom prst="rect">
            <a:avLst/>
          </a:prstGeom>
          <a:noFill/>
        </p:spPr>
        <p:txBody>
          <a:bodyPr wrap="square" lIns="117253" tIns="58627" rIns="117253" bIns="58627" rtlCol="0">
            <a:spAutoFit/>
          </a:bodyPr>
          <a:lstStyle/>
          <a:p>
            <a:pPr algn="ctr"/>
            <a:r>
              <a:rPr lang="es-ES" sz="2501" b="1" dirty="0">
                <a:solidFill>
                  <a:srgbClr val="154A80"/>
                </a:solidFill>
                <a:latin typeface="Arial" panose="020B0604020202020204" pitchFamily="34" charset="0"/>
                <a:cs typeface="Arial" panose="020B0604020202020204" pitchFamily="34" charset="0"/>
              </a:rPr>
              <a:t>23.3 </a:t>
            </a:r>
            <a:r>
              <a:rPr lang="es-ES" sz="2501" b="1" dirty="0" err="1">
                <a:solidFill>
                  <a:srgbClr val="154A80"/>
                </a:solidFill>
                <a:latin typeface="Arial" panose="020B0604020202020204" pitchFamily="34" charset="0"/>
                <a:cs typeface="Arial" panose="020B0604020202020204" pitchFamily="34" charset="0"/>
              </a:rPr>
              <a:t>mdp</a:t>
            </a:r>
            <a:endParaRPr lang="es-ES" sz="2501" b="1" dirty="0">
              <a:solidFill>
                <a:srgbClr val="154A80"/>
              </a:solidFill>
              <a:latin typeface="Arial" panose="020B0604020202020204" pitchFamily="34" charset="0"/>
              <a:cs typeface="Arial" panose="020B0604020202020204" pitchFamily="34" charset="0"/>
            </a:endParaRPr>
          </a:p>
          <a:p>
            <a:pPr algn="ctr"/>
            <a:r>
              <a:rPr lang="es-ES" dirty="0">
                <a:solidFill>
                  <a:schemeClr val="bg1"/>
                </a:solidFill>
                <a:latin typeface="Arial" panose="020B0604020202020204" pitchFamily="34" charset="0"/>
                <a:cs typeface="Arial" panose="020B0604020202020204" pitchFamily="34" charset="0"/>
              </a:rPr>
              <a:t>Inversión</a:t>
            </a:r>
          </a:p>
          <a:p>
            <a:endParaRPr lang="es-ES" sz="3101" b="1" dirty="0">
              <a:solidFill>
                <a:srgbClr val="009288"/>
              </a:solidFill>
            </a:endParaRPr>
          </a:p>
        </p:txBody>
      </p:sp>
      <p:pic>
        <p:nvPicPr>
          <p:cNvPr id="5" name="Imagen 4"/>
          <p:cNvPicPr>
            <a:picLocks noChangeAspect="1"/>
          </p:cNvPicPr>
          <p:nvPr/>
        </p:nvPicPr>
        <p:blipFill rotWithShape="1">
          <a:blip r:embed="rId3"/>
          <a:srcRect t="70" b="1"/>
          <a:stretch/>
        </p:blipFill>
        <p:spPr>
          <a:xfrm>
            <a:off x="175" y="723128"/>
            <a:ext cx="8392305" cy="3909579"/>
          </a:xfrm>
          <a:prstGeom prst="rect">
            <a:avLst/>
          </a:prstGeom>
        </p:spPr>
      </p:pic>
      <p:sp>
        <p:nvSpPr>
          <p:cNvPr id="6" name="Rectángulo 5">
            <a:extLst>
              <a:ext uri="{FF2B5EF4-FFF2-40B4-BE49-F238E27FC236}">
                <a16:creationId xmlns:a16="http://schemas.microsoft.com/office/drawing/2014/main" xmlns="" id="{9B3CA383-E68C-0A4F-A3FE-5D37EC9EC0E9}"/>
              </a:ext>
            </a:extLst>
          </p:cNvPr>
          <p:cNvSpPr/>
          <p:nvPr/>
        </p:nvSpPr>
        <p:spPr>
          <a:xfrm>
            <a:off x="8573620" y="2214370"/>
            <a:ext cx="3256860" cy="2255948"/>
          </a:xfrm>
          <a:prstGeom prst="rect">
            <a:avLst/>
          </a:prstGeom>
        </p:spPr>
        <p:txBody>
          <a:bodyPr wrap="square">
            <a:spAutoFit/>
          </a:bodyPr>
          <a:lstStyle/>
          <a:p>
            <a:pPr marL="285807" indent="-285807" algn="just">
              <a:lnSpc>
                <a:spcPct val="107000"/>
              </a:lnSpc>
              <a:spcAft>
                <a:spcPts val="800"/>
              </a:spcAft>
              <a:buFont typeface="Arial" panose="020B0604020202020204" pitchFamily="34" charset="0"/>
              <a:buChar char="•"/>
            </a:pPr>
            <a:r>
              <a:rPr lang="es-MX" sz="1500" b="1" dirty="0">
                <a:solidFill>
                  <a:srgbClr val="154A80"/>
                </a:solidFill>
                <a:latin typeface="Arial" panose="020B0604020202020204" pitchFamily="34" charset="0"/>
                <a:cs typeface="Arial" panose="020B0604020202020204" pitchFamily="34" charset="0"/>
              </a:rPr>
              <a:t>60 estaciones </a:t>
            </a:r>
            <a:r>
              <a:rPr lang="es-MX" sz="1500" dirty="0">
                <a:solidFill>
                  <a:schemeClr val="tx1">
                    <a:lumMod val="50000"/>
                    <a:lumOff val="50000"/>
                  </a:schemeClr>
                </a:solidFill>
                <a:latin typeface="Arial" panose="020B0604020202020204" pitchFamily="34" charset="0"/>
                <a:cs typeface="Arial" panose="020B0604020202020204" pitchFamily="34" charset="0"/>
              </a:rPr>
              <a:t>sismosensoras, </a:t>
            </a:r>
            <a:r>
              <a:rPr lang="es-MX" sz="1500" b="1" dirty="0">
                <a:solidFill>
                  <a:srgbClr val="154A80"/>
                </a:solidFill>
                <a:latin typeface="Arial" panose="020B0604020202020204" pitchFamily="34" charset="0"/>
                <a:cs typeface="Arial" panose="020B0604020202020204" pitchFamily="34" charset="0"/>
              </a:rPr>
              <a:t>19 estaciones</a:t>
            </a:r>
            <a:r>
              <a:rPr lang="es-MX" sz="1500" dirty="0">
                <a:solidFill>
                  <a:srgbClr val="154A80"/>
                </a:solidFill>
                <a:latin typeface="Arial" panose="020B0604020202020204" pitchFamily="34" charset="0"/>
                <a:cs typeface="Arial" panose="020B0604020202020204" pitchFamily="34" charset="0"/>
              </a:rPr>
              <a:t> </a:t>
            </a:r>
            <a:r>
              <a:rPr lang="es-MX" sz="1500" dirty="0">
                <a:solidFill>
                  <a:schemeClr val="tx1">
                    <a:lumMod val="50000"/>
                    <a:lumOff val="50000"/>
                  </a:schemeClr>
                </a:solidFill>
                <a:latin typeface="Arial" panose="020B0604020202020204" pitchFamily="34" charset="0"/>
                <a:cs typeface="Arial" panose="020B0604020202020204" pitchFamily="34" charset="0"/>
              </a:rPr>
              <a:t>repetidoras, </a:t>
            </a:r>
            <a:r>
              <a:rPr lang="es-MX" sz="1500" b="1" dirty="0">
                <a:solidFill>
                  <a:srgbClr val="154A80"/>
                </a:solidFill>
                <a:latin typeface="Arial" panose="020B0604020202020204" pitchFamily="34" charset="0"/>
                <a:cs typeface="Arial" panose="020B0604020202020204" pitchFamily="34" charset="0"/>
              </a:rPr>
              <a:t>1 emisora alterna</a:t>
            </a:r>
          </a:p>
          <a:p>
            <a:pPr marL="285807" indent="-285807" algn="just">
              <a:lnSpc>
                <a:spcPct val="107000"/>
              </a:lnSpc>
              <a:spcAft>
                <a:spcPts val="800"/>
              </a:spcAft>
              <a:buFont typeface="Arial" panose="020B0604020202020204" pitchFamily="34" charset="0"/>
              <a:buChar char="•"/>
            </a:pPr>
            <a:r>
              <a:rPr lang="es-MX" sz="1500" dirty="0">
                <a:solidFill>
                  <a:schemeClr val="tx1">
                    <a:lumMod val="50000"/>
                    <a:lumOff val="50000"/>
                  </a:schemeClr>
                </a:solidFill>
                <a:latin typeface="Arial" panose="020B0604020202020204" pitchFamily="34" charset="0"/>
                <a:cs typeface="Arial" panose="020B0604020202020204" pitchFamily="34" charset="0"/>
              </a:rPr>
              <a:t>Antincipación de alerta de hasta </a:t>
            </a:r>
            <a:r>
              <a:rPr lang="es-MX" sz="1500" b="1" dirty="0">
                <a:solidFill>
                  <a:srgbClr val="154A80"/>
                </a:solidFill>
                <a:latin typeface="Arial" panose="020B0604020202020204" pitchFamily="34" charset="0"/>
                <a:cs typeface="Arial" panose="020B0604020202020204" pitchFamily="34" charset="0"/>
              </a:rPr>
              <a:t>60 segundos</a:t>
            </a:r>
          </a:p>
          <a:p>
            <a:pPr marL="285807" indent="-285807" algn="just">
              <a:lnSpc>
                <a:spcPct val="107000"/>
              </a:lnSpc>
              <a:spcAft>
                <a:spcPts val="800"/>
              </a:spcAft>
              <a:buFont typeface="Arial" panose="020B0604020202020204" pitchFamily="34" charset="0"/>
              <a:buChar char="•"/>
            </a:pPr>
            <a:r>
              <a:rPr lang="es-MX" sz="1500" dirty="0">
                <a:solidFill>
                  <a:schemeClr val="tx1">
                    <a:lumMod val="50000"/>
                    <a:lumOff val="50000"/>
                  </a:schemeClr>
                </a:solidFill>
                <a:latin typeface="Arial" panose="020B0604020202020204" pitchFamily="34" charset="0"/>
                <a:cs typeface="Arial" panose="020B0604020202020204" pitchFamily="34" charset="0"/>
              </a:rPr>
              <a:t>Instaladas en la costa del Pacífico, desde Salina Cruz hasta Puerto Vallarta</a:t>
            </a:r>
          </a:p>
        </p:txBody>
      </p:sp>
    </p:spTree>
    <p:extLst>
      <p:ext uri="{BB962C8B-B14F-4D97-AF65-F5344CB8AC3E}">
        <p14:creationId xmlns:p14="http://schemas.microsoft.com/office/powerpoint/2010/main" val="11407202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 xmlns:a16="http://schemas.microsoft.com/office/drawing/2014/main" id="{7A03E424-BC18-43B1-9386-B294A84C2E3E}"/>
              </a:ext>
            </a:extLst>
          </p:cNvPr>
          <p:cNvSpPr txBox="1"/>
          <p:nvPr/>
        </p:nvSpPr>
        <p:spPr>
          <a:xfrm>
            <a:off x="335447" y="906088"/>
            <a:ext cx="11306756" cy="3893374"/>
          </a:xfrm>
          <a:prstGeom prst="rect">
            <a:avLst/>
          </a:prstGeom>
          <a:noFill/>
        </p:spPr>
        <p:txBody>
          <a:bodyPr wrap="square">
            <a:spAutoFit/>
          </a:bodyPr>
          <a:lstStyle/>
          <a:p>
            <a:pPr>
              <a:buClr>
                <a:srgbClr val="00AE42"/>
              </a:buClr>
            </a:pPr>
            <a:r>
              <a:rPr lang="es-ES" sz="1900" b="1" dirty="0">
                <a:solidFill>
                  <a:schemeClr val="bg1">
                    <a:lumMod val="50000"/>
                  </a:schemeClr>
                </a:solidFill>
                <a:latin typeface="Calibri" panose="020F0502020204030204" pitchFamily="34" charset="0"/>
              </a:rPr>
              <a:t>De los </a:t>
            </a:r>
            <a:r>
              <a:rPr lang="es-ES" sz="1900" b="1" dirty="0">
                <a:solidFill>
                  <a:srgbClr val="FF0000"/>
                </a:solidFill>
                <a:latin typeface="Calibri" panose="020F0502020204030204" pitchFamily="34" charset="0"/>
              </a:rPr>
              <a:t>14,688 </a:t>
            </a:r>
            <a:r>
              <a:rPr lang="es-ES" sz="1900" b="1" dirty="0">
                <a:solidFill>
                  <a:schemeClr val="bg1">
                    <a:lumMod val="50000"/>
                  </a:schemeClr>
                </a:solidFill>
                <a:latin typeface="Calibri" panose="020F0502020204030204" pitchFamily="34" charset="0"/>
              </a:rPr>
              <a:t>postes del C5, </a:t>
            </a:r>
            <a:r>
              <a:rPr lang="es-ES" sz="1900" b="1" dirty="0">
                <a:solidFill>
                  <a:srgbClr val="FF0000"/>
                </a:solidFill>
                <a:latin typeface="Calibri" panose="020F0502020204030204" pitchFamily="34" charset="0"/>
              </a:rPr>
              <a:t>12,826</a:t>
            </a:r>
            <a:r>
              <a:rPr lang="es-ES" sz="1900" b="1" dirty="0">
                <a:solidFill>
                  <a:schemeClr val="bg1">
                    <a:lumMod val="50000"/>
                  </a:schemeClr>
                </a:solidFill>
                <a:latin typeface="Calibri" panose="020F0502020204030204" pitchFamily="34" charset="0"/>
              </a:rPr>
              <a:t> están equipados con altavoces.</a:t>
            </a:r>
          </a:p>
          <a:p>
            <a:pPr>
              <a:buClr>
                <a:srgbClr val="00AE42"/>
              </a:buClr>
            </a:pPr>
            <a:endParaRPr lang="es-ES" sz="1900" b="1" dirty="0">
              <a:solidFill>
                <a:schemeClr val="bg1">
                  <a:lumMod val="50000"/>
                </a:schemeClr>
              </a:solidFill>
              <a:latin typeface="Calibri" panose="020F0502020204030204" pitchFamily="34" charset="0"/>
            </a:endParaRPr>
          </a:p>
          <a:p>
            <a:pPr>
              <a:buClr>
                <a:srgbClr val="00AE42"/>
              </a:buClr>
            </a:pPr>
            <a:r>
              <a:rPr lang="es-ES" sz="1900" b="1" dirty="0">
                <a:solidFill>
                  <a:schemeClr val="bg1">
                    <a:lumMod val="50000"/>
                  </a:schemeClr>
                </a:solidFill>
                <a:latin typeface="Calibri" panose="020F0502020204030204" pitchFamily="34" charset="0"/>
              </a:rPr>
              <a:t>Los altavoces se encuentran distribuidos en dos </a:t>
            </a:r>
            <a:r>
              <a:rPr lang="es-ES" sz="1900" b="1" dirty="0" smtClean="0">
                <a:solidFill>
                  <a:schemeClr val="bg1">
                    <a:lumMod val="50000"/>
                  </a:schemeClr>
                </a:solidFill>
                <a:latin typeface="Calibri" panose="020F0502020204030204" pitchFamily="34" charset="0"/>
              </a:rPr>
              <a:t>sistemas: el más antiguo que es analógico y el más moderno que es digital. </a:t>
            </a:r>
            <a:r>
              <a:rPr lang="es-ES" sz="1900" b="1" dirty="0">
                <a:solidFill>
                  <a:schemeClr val="bg1">
                    <a:lumMod val="50000"/>
                  </a:schemeClr>
                </a:solidFill>
                <a:latin typeface="Calibri" panose="020F0502020204030204" pitchFamily="34" charset="0"/>
              </a:rPr>
              <a:t>Se trabaja en la migración de postes, del sistema conocido como analógico (introducido en 2009) a una solución completamente digital (introducida en 2018), que presenta mejoras tales como:</a:t>
            </a:r>
          </a:p>
          <a:p>
            <a:pPr>
              <a:buClr>
                <a:srgbClr val="00AE42"/>
              </a:buClr>
            </a:pPr>
            <a:endParaRPr lang="es-ES" sz="1900" b="1" dirty="0">
              <a:solidFill>
                <a:schemeClr val="bg1">
                  <a:lumMod val="50000"/>
                </a:schemeClr>
              </a:solidFill>
              <a:latin typeface="Calibri" panose="020F0502020204030204" pitchFamily="34" charset="0"/>
            </a:endParaRPr>
          </a:p>
          <a:p>
            <a:pPr marL="952500" lvl="1" indent="-342900">
              <a:buClr>
                <a:srgbClr val="00AE42"/>
              </a:buClr>
              <a:buFont typeface="Arial" panose="020B0604020202020204" pitchFamily="34" charset="0"/>
              <a:buChar char="•"/>
            </a:pPr>
            <a:r>
              <a:rPr lang="es-ES" sz="1900" b="1" dirty="0">
                <a:solidFill>
                  <a:schemeClr val="bg1">
                    <a:lumMod val="50000"/>
                  </a:schemeClr>
                </a:solidFill>
                <a:latin typeface="Calibri" panose="020F0502020204030204" pitchFamily="34" charset="0"/>
              </a:rPr>
              <a:t>Mejor tiempo de respuesta.</a:t>
            </a:r>
          </a:p>
          <a:p>
            <a:pPr marL="952500" lvl="1" indent="-342900">
              <a:buClr>
                <a:srgbClr val="00AE42"/>
              </a:buClr>
              <a:buFont typeface="Arial" panose="020B0604020202020204" pitchFamily="34" charset="0"/>
              <a:buChar char="•"/>
            </a:pPr>
            <a:r>
              <a:rPr lang="es-ES" sz="1900" b="1" dirty="0">
                <a:solidFill>
                  <a:schemeClr val="bg1">
                    <a:lumMod val="50000"/>
                  </a:schemeClr>
                </a:solidFill>
                <a:latin typeface="Calibri" panose="020F0502020204030204" pitchFamily="34" charset="0"/>
              </a:rPr>
              <a:t>Simplicidad en el diseño.</a:t>
            </a:r>
          </a:p>
          <a:p>
            <a:pPr marL="952500" lvl="1" indent="-342900">
              <a:buClr>
                <a:srgbClr val="00AE42"/>
              </a:buClr>
              <a:buFont typeface="Arial" panose="020B0604020202020204" pitchFamily="34" charset="0"/>
              <a:buChar char="•"/>
            </a:pPr>
            <a:r>
              <a:rPr lang="es-ES" sz="1900" b="1" dirty="0">
                <a:solidFill>
                  <a:schemeClr val="bg1">
                    <a:lumMod val="50000"/>
                  </a:schemeClr>
                </a:solidFill>
                <a:latin typeface="Calibri" panose="020F0502020204030204" pitchFamily="34" charset="0"/>
              </a:rPr>
              <a:t>Esquema de monitoreo moderno.</a:t>
            </a:r>
          </a:p>
          <a:p>
            <a:pPr marL="952500" lvl="1" indent="-342900">
              <a:buClr>
                <a:srgbClr val="00AE42"/>
              </a:buClr>
              <a:buFont typeface="Arial" panose="020B0604020202020204" pitchFamily="34" charset="0"/>
              <a:buChar char="•"/>
            </a:pPr>
            <a:r>
              <a:rPr lang="es-ES" sz="1900" b="1" dirty="0">
                <a:solidFill>
                  <a:schemeClr val="bg1">
                    <a:lumMod val="50000"/>
                  </a:schemeClr>
                </a:solidFill>
                <a:latin typeface="Calibri" panose="020F0502020204030204" pitchFamily="34" charset="0"/>
              </a:rPr>
              <a:t>Arquitectura abierta.</a:t>
            </a:r>
          </a:p>
          <a:p>
            <a:pPr marL="952500" lvl="1" indent="-342900">
              <a:buClr>
                <a:srgbClr val="00AE42"/>
              </a:buClr>
              <a:buFont typeface="Arial" panose="020B0604020202020204" pitchFamily="34" charset="0"/>
              <a:buChar char="•"/>
            </a:pPr>
            <a:r>
              <a:rPr lang="es-ES" sz="1900" b="1" dirty="0">
                <a:solidFill>
                  <a:schemeClr val="bg1">
                    <a:lumMod val="50000"/>
                  </a:schemeClr>
                </a:solidFill>
                <a:latin typeface="Calibri" panose="020F0502020204030204" pitchFamily="34" charset="0"/>
              </a:rPr>
              <a:t>Mantenimiento de costo y complejidad contenida.</a:t>
            </a:r>
          </a:p>
          <a:p>
            <a:pPr>
              <a:buClr>
                <a:srgbClr val="00AE42"/>
              </a:buClr>
            </a:pPr>
            <a:endParaRPr lang="es-ES" sz="1900" b="1" dirty="0">
              <a:solidFill>
                <a:schemeClr val="bg1">
                  <a:lumMod val="50000"/>
                </a:schemeClr>
              </a:solidFill>
              <a:latin typeface="Calibri" panose="020F0502020204030204" pitchFamily="34" charset="0"/>
            </a:endParaRPr>
          </a:p>
          <a:p>
            <a:pPr marL="342900" indent="-342900">
              <a:buClr>
                <a:srgbClr val="00AE42"/>
              </a:buClr>
              <a:buFont typeface="Wingdings" panose="05000000000000000000" pitchFamily="2" charset="2"/>
              <a:buChar char="§"/>
            </a:pPr>
            <a:endParaRPr lang="es-ES" sz="1900" b="1" dirty="0">
              <a:solidFill>
                <a:schemeClr val="bg1">
                  <a:lumMod val="50000"/>
                </a:schemeClr>
              </a:solidFill>
              <a:latin typeface="Calibri" panose="020F0502020204030204" pitchFamily="34" charset="0"/>
            </a:endParaRPr>
          </a:p>
        </p:txBody>
      </p:sp>
      <p:sp>
        <p:nvSpPr>
          <p:cNvPr id="7" name="4 CuadroTexto">
            <a:extLst>
              <a:ext uri="{FF2B5EF4-FFF2-40B4-BE49-F238E27FC236}">
                <a16:creationId xmlns="" xmlns:a16="http://schemas.microsoft.com/office/drawing/2014/main" id="{44264B02-1CCC-455C-A77D-984360B940BC}"/>
              </a:ext>
            </a:extLst>
          </p:cNvPr>
          <p:cNvSpPr txBox="1"/>
          <p:nvPr/>
        </p:nvSpPr>
        <p:spPr>
          <a:xfrm>
            <a:off x="335447" y="210356"/>
            <a:ext cx="9987710" cy="492467"/>
          </a:xfrm>
          <a:prstGeom prst="rect">
            <a:avLst/>
          </a:prstGeom>
          <a:noFill/>
        </p:spPr>
        <p:txBody>
          <a:bodyPr wrap="square" lIns="121944" tIns="60972" rIns="121944" bIns="60972" rtlCol="0">
            <a:spAutoFit/>
          </a:bodyPr>
          <a:lstStyle/>
          <a:p>
            <a:r>
              <a:rPr lang="es-MX" b="1" dirty="0">
                <a:solidFill>
                  <a:srgbClr val="00843D"/>
                </a:solidFill>
                <a:latin typeface="Source Sans Pro" pitchFamily="34" charset="0"/>
                <a:ea typeface="Source Sans Pro" pitchFamily="34" charset="0"/>
              </a:rPr>
              <a:t>Sistema de Alertamiento Sísmico Mexicano (operación C5)</a:t>
            </a:r>
          </a:p>
        </p:txBody>
      </p:sp>
      <p:graphicFrame>
        <p:nvGraphicFramePr>
          <p:cNvPr id="2" name="Tabla 1">
            <a:extLst>
              <a:ext uri="{FF2B5EF4-FFF2-40B4-BE49-F238E27FC236}">
                <a16:creationId xmlns="" xmlns:a16="http://schemas.microsoft.com/office/drawing/2014/main" id="{3B9B682B-B5DC-4045-824D-FE9BD78DD638}"/>
              </a:ext>
            </a:extLst>
          </p:cNvPr>
          <p:cNvGraphicFramePr>
            <a:graphicFrameLocks noGrp="1"/>
          </p:cNvGraphicFramePr>
          <p:nvPr>
            <p:extLst>
              <p:ext uri="{D42A27DB-BD31-4B8C-83A1-F6EECF244321}">
                <p14:modId xmlns:p14="http://schemas.microsoft.com/office/powerpoint/2010/main" val="794106602"/>
              </p:ext>
            </p:extLst>
          </p:nvPr>
        </p:nvGraphicFramePr>
        <p:xfrm>
          <a:off x="1344310" y="4461885"/>
          <a:ext cx="9289030" cy="1744980"/>
        </p:xfrm>
        <a:graphic>
          <a:graphicData uri="http://schemas.openxmlformats.org/drawingml/2006/table">
            <a:tbl>
              <a:tblPr>
                <a:tableStyleId>{3C2FFA5D-87B4-456A-9821-1D502468CF0F}</a:tableStyleId>
              </a:tblPr>
              <a:tblGrid>
                <a:gridCol w="1320677">
                  <a:extLst>
                    <a:ext uri="{9D8B030D-6E8A-4147-A177-3AD203B41FA5}">
                      <a16:colId xmlns="" xmlns:a16="http://schemas.microsoft.com/office/drawing/2014/main" val="2696797071"/>
                    </a:ext>
                  </a:extLst>
                </a:gridCol>
                <a:gridCol w="1173936">
                  <a:extLst>
                    <a:ext uri="{9D8B030D-6E8A-4147-A177-3AD203B41FA5}">
                      <a16:colId xmlns="" xmlns:a16="http://schemas.microsoft.com/office/drawing/2014/main" val="3116208200"/>
                    </a:ext>
                  </a:extLst>
                </a:gridCol>
                <a:gridCol w="2127760">
                  <a:extLst>
                    <a:ext uri="{9D8B030D-6E8A-4147-A177-3AD203B41FA5}">
                      <a16:colId xmlns="" xmlns:a16="http://schemas.microsoft.com/office/drawing/2014/main" val="189654866"/>
                    </a:ext>
                  </a:extLst>
                </a:gridCol>
                <a:gridCol w="2347873">
                  <a:extLst>
                    <a:ext uri="{9D8B030D-6E8A-4147-A177-3AD203B41FA5}">
                      <a16:colId xmlns="" xmlns:a16="http://schemas.microsoft.com/office/drawing/2014/main" val="808309584"/>
                    </a:ext>
                  </a:extLst>
                </a:gridCol>
                <a:gridCol w="2318784">
                  <a:extLst>
                    <a:ext uri="{9D8B030D-6E8A-4147-A177-3AD203B41FA5}">
                      <a16:colId xmlns="" xmlns:a16="http://schemas.microsoft.com/office/drawing/2014/main" val="1805939806"/>
                    </a:ext>
                  </a:extLst>
                </a:gridCol>
              </a:tblGrid>
              <a:tr h="190500">
                <a:tc>
                  <a:txBody>
                    <a:bodyPr/>
                    <a:lstStyle/>
                    <a:p>
                      <a:pPr algn="ctr" fontAlgn="b"/>
                      <a:r>
                        <a:rPr lang="es-MX" sz="1600" b="1" u="none" strike="noStrike">
                          <a:effectLst/>
                        </a:rPr>
                        <a:t>Año</a:t>
                      </a:r>
                      <a:endParaRPr lang="es-MX"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MX" sz="1600" b="1" u="none" strike="noStrike" dirty="0">
                          <a:effectLst/>
                        </a:rPr>
                        <a:t>Postes con </a:t>
                      </a:r>
                      <a:r>
                        <a:rPr lang="es-MX" sz="1600" b="1" u="none" strike="noStrike" dirty="0" smtClean="0">
                          <a:effectLst/>
                        </a:rPr>
                        <a:t>Alta Voz</a:t>
                      </a:r>
                      <a:endParaRPr lang="es-MX"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MX" sz="1600" b="1" u="none" strike="noStrike">
                          <a:effectLst/>
                        </a:rPr>
                        <a:t>Postes con sistema IP</a:t>
                      </a:r>
                      <a:endParaRPr lang="es-MX"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MX" sz="1600" b="1" u="none" strike="noStrike" dirty="0">
                          <a:effectLst/>
                        </a:rPr>
                        <a:t>Acumulado Postes sistema IP</a:t>
                      </a:r>
                      <a:endParaRPr lang="es-MX"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MX" sz="1600" b="1" u="none" strike="noStrike" dirty="0">
                          <a:effectLst/>
                        </a:rPr>
                        <a:t>Acumulado postes sistema analógico</a:t>
                      </a:r>
                      <a:endParaRPr lang="es-MX" sz="16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2588193238"/>
                  </a:ext>
                </a:extLst>
              </a:tr>
              <a:tr h="190500">
                <a:tc>
                  <a:txBody>
                    <a:bodyPr/>
                    <a:lstStyle/>
                    <a:p>
                      <a:pPr algn="ctr" fontAlgn="b"/>
                      <a:r>
                        <a:rPr lang="es-MX" sz="1600" u="none" strike="noStrike" dirty="0">
                          <a:effectLst/>
                        </a:rPr>
                        <a:t>2018</a:t>
                      </a:r>
                      <a:endParaRPr lang="es-MX"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MX" sz="1600" u="none" strike="noStrike">
                          <a:effectLst/>
                        </a:rPr>
                        <a:t>               12,354 </a:t>
                      </a:r>
                      <a:endParaRPr lang="es-MX"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MX" sz="1600" u="none" strike="noStrike">
                          <a:effectLst/>
                        </a:rPr>
                        <a:t>                                 1,000 </a:t>
                      </a:r>
                      <a:endParaRPr lang="es-MX"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MX" sz="1600" u="none" strike="noStrike" dirty="0">
                          <a:effectLst/>
                        </a:rPr>
                        <a:t>                                                  1,000 </a:t>
                      </a:r>
                      <a:endParaRPr lang="es-MX"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MX" sz="1600" u="none" strike="noStrike" dirty="0">
                          <a:effectLst/>
                        </a:rPr>
                        <a:t>                                                               11,354 </a:t>
                      </a:r>
                      <a:endParaRPr lang="es-MX"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732213532"/>
                  </a:ext>
                </a:extLst>
              </a:tr>
              <a:tr h="190500">
                <a:tc>
                  <a:txBody>
                    <a:bodyPr/>
                    <a:lstStyle/>
                    <a:p>
                      <a:pPr algn="ctr" fontAlgn="b"/>
                      <a:r>
                        <a:rPr lang="es-MX" sz="1600" u="none" strike="noStrike" dirty="0">
                          <a:effectLst/>
                        </a:rPr>
                        <a:t>2019-2020</a:t>
                      </a:r>
                      <a:endParaRPr lang="es-MX"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MX" sz="1600" u="none" strike="noStrike" dirty="0">
                          <a:effectLst/>
                        </a:rPr>
                        <a:t>               12,826 </a:t>
                      </a:r>
                      <a:endParaRPr lang="es-MX"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MX" sz="1600" u="none" strike="noStrike">
                          <a:effectLst/>
                        </a:rPr>
                        <a:t>                                 5,117 </a:t>
                      </a:r>
                      <a:endParaRPr lang="es-MX"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MX" sz="1600" b="1" u="none" strike="noStrike">
                          <a:solidFill>
                            <a:srgbClr val="C00000"/>
                          </a:solidFill>
                          <a:effectLst/>
                        </a:rPr>
                        <a:t>                                                  6,117 </a:t>
                      </a:r>
                      <a:endParaRPr lang="es-MX" sz="1600" b="1" i="0" u="none" strike="noStrike">
                        <a:solidFill>
                          <a:srgbClr val="C00000"/>
                        </a:solidFill>
                        <a:effectLst/>
                        <a:latin typeface="Calibri" panose="020F0502020204030204" pitchFamily="34" charset="0"/>
                      </a:endParaRPr>
                    </a:p>
                  </a:txBody>
                  <a:tcPr marL="9525" marR="9525" marT="9525" marB="0" anchor="b"/>
                </a:tc>
                <a:tc>
                  <a:txBody>
                    <a:bodyPr/>
                    <a:lstStyle/>
                    <a:p>
                      <a:pPr algn="ctr" fontAlgn="b"/>
                      <a:r>
                        <a:rPr lang="es-MX" sz="1600" b="1" u="none" strike="noStrike" dirty="0">
                          <a:solidFill>
                            <a:srgbClr val="C00000"/>
                          </a:solidFill>
                          <a:effectLst/>
                        </a:rPr>
                        <a:t>                                                                  6,709 </a:t>
                      </a:r>
                      <a:endParaRPr lang="es-MX" sz="1600" b="1" i="0" u="none" strike="noStrike" dirty="0">
                        <a:solidFill>
                          <a:srgbClr val="C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3894513934"/>
                  </a:ext>
                </a:extLst>
              </a:tr>
              <a:tr h="190500">
                <a:tc>
                  <a:txBody>
                    <a:bodyPr/>
                    <a:lstStyle/>
                    <a:p>
                      <a:pPr algn="ctr" fontAlgn="b"/>
                      <a:r>
                        <a:rPr lang="es-MX" sz="1600" b="0" i="0" u="none" strike="noStrike" dirty="0" smtClean="0">
                          <a:solidFill>
                            <a:srgbClr val="000000"/>
                          </a:solidFill>
                          <a:effectLst/>
                          <a:latin typeface="Calibri" panose="020F0502020204030204" pitchFamily="34" charset="0"/>
                        </a:rPr>
                        <a:t>2021</a:t>
                      </a:r>
                      <a:endParaRPr lang="es-MX"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MX" sz="1600" b="0" i="0" u="none" strike="noStrike" dirty="0" smtClean="0">
                          <a:solidFill>
                            <a:srgbClr val="000000"/>
                          </a:solidFill>
                          <a:effectLst/>
                          <a:latin typeface="Calibri" panose="020F0502020204030204" pitchFamily="34" charset="0"/>
                        </a:rPr>
                        <a:t>12,826</a:t>
                      </a:r>
                      <a:endParaRPr lang="es-MX"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s-MX" sz="1600" b="0" i="0" u="none" strike="noStrike" dirty="0" smtClean="0">
                          <a:solidFill>
                            <a:srgbClr val="000000"/>
                          </a:solidFill>
                          <a:effectLst/>
                          <a:latin typeface="Calibri" panose="020F0502020204030204" pitchFamily="34" charset="0"/>
                        </a:rPr>
                        <a:t>6,709</a:t>
                      </a:r>
                      <a:endParaRPr lang="es-MX"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MX" sz="1600" b="1" i="0" u="none" strike="noStrike" dirty="0" smtClean="0">
                          <a:solidFill>
                            <a:srgbClr val="C00000"/>
                          </a:solidFill>
                          <a:effectLst/>
                          <a:latin typeface="Calibri" panose="020F0502020204030204" pitchFamily="34" charset="0"/>
                        </a:rPr>
                        <a:t>12,826</a:t>
                      </a:r>
                      <a:endParaRPr lang="es-MX" sz="1600" b="1" i="0" u="none" strike="noStrike" dirty="0">
                        <a:solidFill>
                          <a:srgbClr val="C00000"/>
                        </a:solidFill>
                        <a:effectLst/>
                        <a:latin typeface="Calibri" panose="020F0502020204030204" pitchFamily="34" charset="0"/>
                      </a:endParaRPr>
                    </a:p>
                  </a:txBody>
                  <a:tcPr marL="9525" marR="9525" marT="9525" marB="0" anchor="b"/>
                </a:tc>
                <a:tc>
                  <a:txBody>
                    <a:bodyPr/>
                    <a:lstStyle/>
                    <a:p>
                      <a:pPr algn="ctr" fontAlgn="b"/>
                      <a:r>
                        <a:rPr lang="es-MX" sz="1600" b="1" i="0" u="none" strike="noStrike" dirty="0" smtClean="0">
                          <a:solidFill>
                            <a:srgbClr val="C00000"/>
                          </a:solidFill>
                          <a:effectLst/>
                          <a:latin typeface="Calibri" panose="020F0502020204030204" pitchFamily="34" charset="0"/>
                        </a:rPr>
                        <a:t>0</a:t>
                      </a:r>
                      <a:endParaRPr lang="es-MX" sz="1600" b="1" i="0" u="none" strike="noStrike" dirty="0">
                        <a:solidFill>
                          <a:srgbClr val="C00000"/>
                        </a:solidFill>
                        <a:effectLst/>
                        <a:latin typeface="Calibri" panose="020F0502020204030204" pitchFamily="34" charset="0"/>
                      </a:endParaRPr>
                    </a:p>
                  </a:txBody>
                  <a:tcPr marL="9525" marR="9525" marT="9525" marB="0" anchor="b"/>
                </a:tc>
              </a:tr>
            </a:tbl>
          </a:graphicData>
        </a:graphic>
      </p:graphicFrame>
    </p:spTree>
    <p:extLst>
      <p:ext uri="{BB962C8B-B14F-4D97-AF65-F5344CB8AC3E}">
        <p14:creationId xmlns:p14="http://schemas.microsoft.com/office/powerpoint/2010/main" val="164539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4 CuadroTexto">
            <a:extLst>
              <a:ext uri="{FF2B5EF4-FFF2-40B4-BE49-F238E27FC236}">
                <a16:creationId xmlns="" xmlns:a16="http://schemas.microsoft.com/office/drawing/2014/main" id="{9C96383A-5924-439C-9D21-8E5847CF59D5}"/>
              </a:ext>
            </a:extLst>
          </p:cNvPr>
          <p:cNvSpPr txBox="1"/>
          <p:nvPr/>
        </p:nvSpPr>
        <p:spPr>
          <a:xfrm>
            <a:off x="335447" y="210356"/>
            <a:ext cx="9987710" cy="492467"/>
          </a:xfrm>
          <a:prstGeom prst="rect">
            <a:avLst/>
          </a:prstGeom>
          <a:noFill/>
        </p:spPr>
        <p:txBody>
          <a:bodyPr wrap="square" lIns="121944" tIns="60972" rIns="121944" bIns="60972" rtlCol="0">
            <a:spAutoFit/>
          </a:bodyPr>
          <a:lstStyle/>
          <a:p>
            <a:r>
              <a:rPr lang="es-MX" b="1" dirty="0">
                <a:solidFill>
                  <a:srgbClr val="00843D"/>
                </a:solidFill>
                <a:latin typeface="Source Sans Pro" pitchFamily="34" charset="0"/>
                <a:ea typeface="Source Sans Pro" pitchFamily="34" charset="0"/>
              </a:rPr>
              <a:t>EXPLICACIÓN DEL EVENTO DEL 19 DE MARZO (MENSAJE DE SIMULACRO)</a:t>
            </a:r>
          </a:p>
        </p:txBody>
      </p:sp>
      <p:sp>
        <p:nvSpPr>
          <p:cNvPr id="5" name="CuadroTexto 4">
            <a:extLst>
              <a:ext uri="{FF2B5EF4-FFF2-40B4-BE49-F238E27FC236}">
                <a16:creationId xmlns="" xmlns:a16="http://schemas.microsoft.com/office/drawing/2014/main" id="{FEE8F50E-8CC8-CF40-88F2-D1D6C05A6052}"/>
              </a:ext>
            </a:extLst>
          </p:cNvPr>
          <p:cNvSpPr txBox="1"/>
          <p:nvPr/>
        </p:nvSpPr>
        <p:spPr>
          <a:xfrm>
            <a:off x="300395" y="737842"/>
            <a:ext cx="10693736" cy="4493538"/>
          </a:xfrm>
          <a:prstGeom prst="rect">
            <a:avLst/>
          </a:prstGeom>
          <a:noFill/>
        </p:spPr>
        <p:txBody>
          <a:bodyPr wrap="square">
            <a:spAutoFit/>
          </a:bodyPr>
          <a:lstStyle/>
          <a:p>
            <a:pPr>
              <a:buClr>
                <a:srgbClr val="00AE42"/>
              </a:buClr>
            </a:pPr>
            <a:endParaRPr lang="es-ES" sz="1900" b="1" dirty="0">
              <a:solidFill>
                <a:schemeClr val="bg1">
                  <a:lumMod val="50000"/>
                </a:schemeClr>
              </a:solidFill>
              <a:latin typeface="Calibri" panose="020F0502020204030204" pitchFamily="34" charset="0"/>
            </a:endParaRPr>
          </a:p>
          <a:p>
            <a:pPr>
              <a:buClr>
                <a:srgbClr val="00AE42"/>
              </a:buClr>
            </a:pPr>
            <a:r>
              <a:rPr lang="es-MX" sz="2000" b="1" dirty="0">
                <a:solidFill>
                  <a:srgbClr val="00843D"/>
                </a:solidFill>
                <a:latin typeface="Calibri" panose="020F0502020204030204" pitchFamily="34" charset="0"/>
              </a:rPr>
              <a:t>Evento viernes 19 de marzo, 21:06 pm</a:t>
            </a:r>
          </a:p>
          <a:p>
            <a:pPr marL="342900" indent="-342900">
              <a:buClr>
                <a:srgbClr val="00AE42"/>
              </a:buClr>
              <a:buFont typeface="Wingdings" panose="05000000000000000000" pitchFamily="2" charset="2"/>
              <a:buChar char="§"/>
            </a:pPr>
            <a:endParaRPr lang="es-MX" sz="1900" b="1" dirty="0">
              <a:solidFill>
                <a:schemeClr val="bg1">
                  <a:lumMod val="50000"/>
                </a:schemeClr>
              </a:solidFill>
              <a:latin typeface="Calibri" panose="020F0502020204030204" pitchFamily="34" charset="0"/>
            </a:endParaRPr>
          </a:p>
          <a:p>
            <a:pPr marL="457200" indent="-457200">
              <a:buClr>
                <a:srgbClr val="00AE42"/>
              </a:buClr>
              <a:buFont typeface="+mj-lt"/>
              <a:buAutoNum type="arabicParenR"/>
            </a:pPr>
            <a:r>
              <a:rPr lang="es-MX" sz="1900" b="1" dirty="0">
                <a:solidFill>
                  <a:schemeClr val="bg1">
                    <a:lumMod val="50000"/>
                  </a:schemeClr>
                </a:solidFill>
                <a:latin typeface="Calibri" panose="020F0502020204030204" pitchFamily="34" charset="0"/>
              </a:rPr>
              <a:t>La configuración de uno de los servidores de la solución IP que se utiliza para la difusión de la Alerta Sísmica no fue realizada de manera correcta por parte del servidor público responsables, esto generó que el audio de “simulacro” se encontrara cargado en lugar del audio oficial de la alerta sísmica.</a:t>
            </a:r>
          </a:p>
          <a:p>
            <a:pPr marL="457200" indent="-457200">
              <a:buClr>
                <a:srgbClr val="00AE42"/>
              </a:buClr>
              <a:buFont typeface="+mj-lt"/>
              <a:buAutoNum type="arabicParenR"/>
            </a:pPr>
            <a:endParaRPr lang="es-MX" sz="1900" b="1" dirty="0">
              <a:solidFill>
                <a:schemeClr val="bg1">
                  <a:lumMod val="50000"/>
                </a:schemeClr>
              </a:solidFill>
              <a:latin typeface="Calibri" panose="020F0502020204030204" pitchFamily="34" charset="0"/>
            </a:endParaRPr>
          </a:p>
          <a:p>
            <a:pPr marL="457200" indent="-457200">
              <a:buClr>
                <a:srgbClr val="00AE42"/>
              </a:buClr>
              <a:buFont typeface="+mj-lt"/>
              <a:buAutoNum type="arabicParenR"/>
            </a:pPr>
            <a:endParaRPr lang="es-ES" sz="1900" b="1" dirty="0">
              <a:solidFill>
                <a:schemeClr val="bg1">
                  <a:lumMod val="50000"/>
                </a:schemeClr>
              </a:solidFill>
              <a:latin typeface="Calibri" panose="020F0502020204030204" pitchFamily="34" charset="0"/>
            </a:endParaRPr>
          </a:p>
          <a:p>
            <a:pPr marL="457200" indent="-457200">
              <a:buClr>
                <a:srgbClr val="00AE42"/>
              </a:buClr>
              <a:buFont typeface="+mj-lt"/>
              <a:buAutoNum type="arabicParenR"/>
            </a:pPr>
            <a:r>
              <a:rPr lang="es-ES" sz="1900" b="1" dirty="0">
                <a:solidFill>
                  <a:schemeClr val="bg1">
                    <a:lumMod val="50000"/>
                  </a:schemeClr>
                </a:solidFill>
                <a:latin typeface="Calibri" panose="020F0502020204030204" pitchFamily="34" charset="0"/>
              </a:rPr>
              <a:t>En ese servidor se alojaban </a:t>
            </a:r>
            <a:r>
              <a:rPr lang="es-ES" sz="1900" b="1" dirty="0">
                <a:solidFill>
                  <a:srgbClr val="FF0000"/>
                </a:solidFill>
                <a:latin typeface="Calibri" panose="020F0502020204030204" pitchFamily="34" charset="0"/>
              </a:rPr>
              <a:t>1,948</a:t>
            </a:r>
            <a:r>
              <a:rPr lang="es-ES" sz="1900" b="1" dirty="0">
                <a:solidFill>
                  <a:schemeClr val="bg1">
                    <a:lumMod val="50000"/>
                  </a:schemeClr>
                </a:solidFill>
                <a:latin typeface="Calibri" panose="020F0502020204030204" pitchFamily="34" charset="0"/>
              </a:rPr>
              <a:t> altavoces, que corresponden a la difusión en</a:t>
            </a:r>
            <a:r>
              <a:rPr lang="es-ES" sz="1900" b="1" dirty="0">
                <a:solidFill>
                  <a:srgbClr val="FF0000"/>
                </a:solidFill>
                <a:latin typeface="Calibri" panose="020F0502020204030204" pitchFamily="34" charset="0"/>
              </a:rPr>
              <a:t> 974 </a:t>
            </a:r>
            <a:r>
              <a:rPr lang="es-ES" sz="1900" b="1" dirty="0">
                <a:solidFill>
                  <a:schemeClr val="bg1">
                    <a:lumMod val="50000"/>
                  </a:schemeClr>
                </a:solidFill>
                <a:latin typeface="Calibri" panose="020F0502020204030204" pitchFamily="34" charset="0"/>
              </a:rPr>
              <a:t>postes distribuidos en todas las alcaldías de la CDMX</a:t>
            </a:r>
          </a:p>
          <a:p>
            <a:pPr marL="342900" indent="-342900">
              <a:buClr>
                <a:srgbClr val="00AE42"/>
              </a:buClr>
              <a:buFont typeface="Wingdings" panose="05000000000000000000" pitchFamily="2" charset="2"/>
              <a:buChar char="§"/>
            </a:pPr>
            <a:endParaRPr lang="es-ES" sz="1900" b="1" dirty="0">
              <a:solidFill>
                <a:schemeClr val="bg1">
                  <a:lumMod val="50000"/>
                </a:schemeClr>
              </a:solidFill>
              <a:latin typeface="Calibri" panose="020F0502020204030204" pitchFamily="34" charset="0"/>
            </a:endParaRPr>
          </a:p>
          <a:p>
            <a:pPr marL="342900" indent="-342900">
              <a:buClr>
                <a:srgbClr val="00AE42"/>
              </a:buClr>
              <a:buFont typeface="Wingdings" panose="05000000000000000000" pitchFamily="2" charset="2"/>
              <a:buChar char="§"/>
            </a:pPr>
            <a:endParaRPr lang="es-ES" sz="1900" b="1" dirty="0">
              <a:solidFill>
                <a:schemeClr val="bg1">
                  <a:lumMod val="50000"/>
                </a:schemeClr>
              </a:solidFill>
              <a:latin typeface="Calibri" panose="020F0502020204030204" pitchFamily="34" charset="0"/>
            </a:endParaRPr>
          </a:p>
          <a:p>
            <a:pPr marL="342900" indent="-342900">
              <a:buClr>
                <a:srgbClr val="00AE42"/>
              </a:buClr>
              <a:buFont typeface="Wingdings" panose="05000000000000000000" pitchFamily="2" charset="2"/>
              <a:buChar char="§"/>
            </a:pPr>
            <a:endParaRPr lang="es-ES" sz="1900" b="1" dirty="0">
              <a:solidFill>
                <a:schemeClr val="bg1">
                  <a:lumMod val="50000"/>
                </a:schemeClr>
              </a:solidFill>
              <a:latin typeface="Calibri" panose="020F0502020204030204" pitchFamily="34" charset="0"/>
            </a:endParaRPr>
          </a:p>
          <a:p>
            <a:pPr marL="342900" indent="-342900">
              <a:buClr>
                <a:srgbClr val="00AE42"/>
              </a:buClr>
              <a:buFont typeface="Wingdings" panose="05000000000000000000" pitchFamily="2" charset="2"/>
              <a:buChar char="§"/>
            </a:pPr>
            <a:endParaRPr lang="es-ES" sz="1900" b="1" dirty="0">
              <a:solidFill>
                <a:schemeClr val="bg1">
                  <a:lumMod val="50000"/>
                </a:schemeClr>
              </a:solidFill>
              <a:latin typeface="Calibri" panose="020F0502020204030204" pitchFamily="34" charset="0"/>
            </a:endParaRPr>
          </a:p>
        </p:txBody>
      </p:sp>
    </p:spTree>
    <p:extLst>
      <p:ext uri="{BB962C8B-B14F-4D97-AF65-F5344CB8AC3E}">
        <p14:creationId xmlns:p14="http://schemas.microsoft.com/office/powerpoint/2010/main" val="21833744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4 CuadroTexto">
            <a:extLst>
              <a:ext uri="{FF2B5EF4-FFF2-40B4-BE49-F238E27FC236}">
                <a16:creationId xmlns="" xmlns:a16="http://schemas.microsoft.com/office/drawing/2014/main" id="{9C96383A-5924-439C-9D21-8E5847CF59D5}"/>
              </a:ext>
            </a:extLst>
          </p:cNvPr>
          <p:cNvSpPr txBox="1"/>
          <p:nvPr/>
        </p:nvSpPr>
        <p:spPr>
          <a:xfrm>
            <a:off x="335447" y="210356"/>
            <a:ext cx="9987710" cy="492467"/>
          </a:xfrm>
          <a:prstGeom prst="rect">
            <a:avLst/>
          </a:prstGeom>
          <a:noFill/>
        </p:spPr>
        <p:txBody>
          <a:bodyPr wrap="square" lIns="121944" tIns="60972" rIns="121944" bIns="60972" rtlCol="0">
            <a:spAutoFit/>
          </a:bodyPr>
          <a:lstStyle/>
          <a:p>
            <a:r>
              <a:rPr lang="es-MX" b="1" dirty="0">
                <a:solidFill>
                  <a:srgbClr val="00843D"/>
                </a:solidFill>
                <a:latin typeface="Source Sans Pro" pitchFamily="34" charset="0"/>
                <a:ea typeface="Source Sans Pro" pitchFamily="34" charset="0"/>
              </a:rPr>
              <a:t>EXPLICACIÓN DEL EVENTO DEL 20 DE MARZO (EMISIÓN EN FALSO)</a:t>
            </a:r>
          </a:p>
        </p:txBody>
      </p:sp>
      <p:sp>
        <p:nvSpPr>
          <p:cNvPr id="5" name="CuadroTexto 4">
            <a:extLst>
              <a:ext uri="{FF2B5EF4-FFF2-40B4-BE49-F238E27FC236}">
                <a16:creationId xmlns="" xmlns:a16="http://schemas.microsoft.com/office/drawing/2014/main" id="{FEE8F50E-8CC8-CF40-88F2-D1D6C05A6052}"/>
              </a:ext>
            </a:extLst>
          </p:cNvPr>
          <p:cNvSpPr txBox="1"/>
          <p:nvPr/>
        </p:nvSpPr>
        <p:spPr>
          <a:xfrm>
            <a:off x="335447" y="981522"/>
            <a:ext cx="10405705" cy="3631763"/>
          </a:xfrm>
          <a:prstGeom prst="rect">
            <a:avLst/>
          </a:prstGeom>
          <a:noFill/>
        </p:spPr>
        <p:txBody>
          <a:bodyPr wrap="square">
            <a:spAutoFit/>
          </a:bodyPr>
          <a:lstStyle/>
          <a:p>
            <a:pPr>
              <a:buClr>
                <a:srgbClr val="00AE42"/>
              </a:buClr>
            </a:pPr>
            <a:endParaRPr lang="es-ES" sz="1900" b="1" dirty="0">
              <a:solidFill>
                <a:schemeClr val="bg1">
                  <a:lumMod val="50000"/>
                </a:schemeClr>
              </a:solidFill>
              <a:latin typeface="Calibri" panose="020F0502020204030204" pitchFamily="34" charset="0"/>
            </a:endParaRPr>
          </a:p>
          <a:p>
            <a:pPr>
              <a:buClr>
                <a:srgbClr val="00AE42"/>
              </a:buClr>
            </a:pPr>
            <a:r>
              <a:rPr lang="es-ES" sz="2000" b="1" dirty="0">
                <a:solidFill>
                  <a:srgbClr val="00843D"/>
                </a:solidFill>
                <a:latin typeface="Calibri" panose="020F0502020204030204" pitchFamily="34" charset="0"/>
              </a:rPr>
              <a:t>Evento sábado 20 de marzo, 8:16 am</a:t>
            </a:r>
          </a:p>
          <a:p>
            <a:pPr marL="342900" indent="-342900">
              <a:buClr>
                <a:srgbClr val="00AE42"/>
              </a:buClr>
              <a:buFont typeface="Wingdings" panose="05000000000000000000" pitchFamily="2" charset="2"/>
              <a:buChar char="§"/>
            </a:pPr>
            <a:endParaRPr lang="es-ES" sz="2000" b="1" dirty="0">
              <a:solidFill>
                <a:srgbClr val="00843D"/>
              </a:solidFill>
              <a:latin typeface="Calibri" panose="020F0502020204030204" pitchFamily="34" charset="0"/>
            </a:endParaRPr>
          </a:p>
          <a:p>
            <a:pPr marL="457200" indent="-457200">
              <a:buClr>
                <a:srgbClr val="00AE42"/>
              </a:buClr>
              <a:buFont typeface="+mj-lt"/>
              <a:buAutoNum type="arabicParenR"/>
            </a:pPr>
            <a:r>
              <a:rPr lang="es-ES" sz="1900" b="1" dirty="0">
                <a:solidFill>
                  <a:schemeClr val="bg1">
                    <a:lumMod val="50000"/>
                  </a:schemeClr>
                </a:solidFill>
                <a:latin typeface="Calibri" panose="020F0502020204030204" pitchFamily="34" charset="0"/>
              </a:rPr>
              <a:t>Uno de los servicios que se encarga del manejo del envío de la señal a los altavoces del sistema analógico, entró en falla durante el evento de sismo del día viernes 19 de marzo.</a:t>
            </a:r>
          </a:p>
          <a:p>
            <a:pPr marL="457200" indent="-457200">
              <a:buClr>
                <a:srgbClr val="00AE42"/>
              </a:buClr>
              <a:buFont typeface="+mj-lt"/>
              <a:buAutoNum type="arabicParenR"/>
            </a:pPr>
            <a:endParaRPr lang="es-ES" sz="1900" b="1" dirty="0">
              <a:solidFill>
                <a:schemeClr val="bg1">
                  <a:lumMod val="50000"/>
                </a:schemeClr>
              </a:solidFill>
              <a:latin typeface="Calibri" panose="020F0502020204030204" pitchFamily="34" charset="0"/>
            </a:endParaRPr>
          </a:p>
          <a:p>
            <a:pPr marL="457200" indent="-457200">
              <a:buClr>
                <a:srgbClr val="00AE42"/>
              </a:buClr>
              <a:buFont typeface="+mj-lt"/>
              <a:buAutoNum type="arabicParenR"/>
            </a:pPr>
            <a:r>
              <a:rPr lang="es-ES" sz="1900" b="1" dirty="0">
                <a:solidFill>
                  <a:schemeClr val="bg1">
                    <a:lumMod val="50000"/>
                  </a:schemeClr>
                </a:solidFill>
                <a:latin typeface="Calibri" panose="020F0502020204030204" pitchFamily="34" charset="0"/>
              </a:rPr>
              <a:t>Lo anterior provocó que un mensaje de envío de alerta sísmica quedara en estado de suspensión.</a:t>
            </a:r>
          </a:p>
          <a:p>
            <a:pPr marL="457200" indent="-457200">
              <a:buClr>
                <a:srgbClr val="00AE42"/>
              </a:buClr>
              <a:buFont typeface="+mj-lt"/>
              <a:buAutoNum type="arabicParenR"/>
            </a:pPr>
            <a:endParaRPr lang="es-ES" sz="1900" b="1" dirty="0">
              <a:solidFill>
                <a:schemeClr val="bg1">
                  <a:lumMod val="50000"/>
                </a:schemeClr>
              </a:solidFill>
              <a:latin typeface="Calibri" panose="020F0502020204030204" pitchFamily="34" charset="0"/>
            </a:endParaRPr>
          </a:p>
          <a:p>
            <a:pPr marL="457200" indent="-457200">
              <a:buClr>
                <a:srgbClr val="00AE42"/>
              </a:buClr>
              <a:buFont typeface="+mj-lt"/>
              <a:buAutoNum type="arabicParenR"/>
            </a:pPr>
            <a:r>
              <a:rPr lang="es-ES" sz="1900" b="1" dirty="0">
                <a:solidFill>
                  <a:schemeClr val="bg1">
                    <a:lumMod val="50000"/>
                  </a:schemeClr>
                </a:solidFill>
                <a:latin typeface="Calibri" panose="020F0502020204030204" pitchFamily="34" charset="0"/>
              </a:rPr>
              <a:t>Cuando el servicio se recupero durante el día sábado, se ejecutaron los procesos pendientes, incluyendo la solicitud de envió de señal de alerta sísmica.</a:t>
            </a:r>
          </a:p>
          <a:p>
            <a:pPr>
              <a:buClr>
                <a:srgbClr val="00AE42"/>
              </a:buClr>
            </a:pPr>
            <a:endParaRPr lang="es-ES" sz="1900" b="1" dirty="0">
              <a:solidFill>
                <a:schemeClr val="bg1">
                  <a:lumMod val="50000"/>
                </a:schemeClr>
              </a:solidFill>
              <a:latin typeface="Calibri" panose="020F0502020204030204" pitchFamily="34" charset="0"/>
            </a:endParaRPr>
          </a:p>
          <a:p>
            <a:pPr marL="342900" indent="-342900">
              <a:buClr>
                <a:srgbClr val="00AE42"/>
              </a:buClr>
              <a:buFont typeface="Wingdings" panose="05000000000000000000" pitchFamily="2" charset="2"/>
              <a:buChar char="§"/>
            </a:pPr>
            <a:endParaRPr lang="es-ES" sz="1900" b="1" dirty="0">
              <a:solidFill>
                <a:schemeClr val="bg1">
                  <a:lumMod val="50000"/>
                </a:schemeClr>
              </a:solidFill>
              <a:latin typeface="Calibri" panose="020F0502020204030204" pitchFamily="34" charset="0"/>
            </a:endParaRPr>
          </a:p>
        </p:txBody>
      </p:sp>
    </p:spTree>
    <p:extLst>
      <p:ext uri="{BB962C8B-B14F-4D97-AF65-F5344CB8AC3E}">
        <p14:creationId xmlns:p14="http://schemas.microsoft.com/office/powerpoint/2010/main" val="30320974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4 CuadroTexto">
            <a:extLst>
              <a:ext uri="{FF2B5EF4-FFF2-40B4-BE49-F238E27FC236}">
                <a16:creationId xmlns="" xmlns:a16="http://schemas.microsoft.com/office/drawing/2014/main" id="{9C96383A-5924-439C-9D21-8E5847CF59D5}"/>
              </a:ext>
            </a:extLst>
          </p:cNvPr>
          <p:cNvSpPr txBox="1"/>
          <p:nvPr/>
        </p:nvSpPr>
        <p:spPr>
          <a:xfrm>
            <a:off x="335447" y="210356"/>
            <a:ext cx="9987710" cy="492467"/>
          </a:xfrm>
          <a:prstGeom prst="rect">
            <a:avLst/>
          </a:prstGeom>
          <a:noFill/>
        </p:spPr>
        <p:txBody>
          <a:bodyPr wrap="square" lIns="121944" tIns="60972" rIns="121944" bIns="60972" rtlCol="0">
            <a:spAutoFit/>
          </a:bodyPr>
          <a:lstStyle/>
          <a:p>
            <a:r>
              <a:rPr lang="es-MX" b="1" dirty="0">
                <a:solidFill>
                  <a:srgbClr val="00843D"/>
                </a:solidFill>
                <a:latin typeface="Source Sans Pro" pitchFamily="34" charset="0"/>
                <a:ea typeface="Source Sans Pro" pitchFamily="34" charset="0"/>
              </a:rPr>
              <a:t>ASEGURAMIENTO DE ATENCIÓN DE FALLAS</a:t>
            </a:r>
          </a:p>
        </p:txBody>
      </p:sp>
      <p:sp>
        <p:nvSpPr>
          <p:cNvPr id="5" name="CuadroTexto 4">
            <a:extLst>
              <a:ext uri="{FF2B5EF4-FFF2-40B4-BE49-F238E27FC236}">
                <a16:creationId xmlns="" xmlns:a16="http://schemas.microsoft.com/office/drawing/2014/main" id="{FEE8F50E-8CC8-CF40-88F2-D1D6C05A6052}"/>
              </a:ext>
            </a:extLst>
          </p:cNvPr>
          <p:cNvSpPr txBox="1"/>
          <p:nvPr/>
        </p:nvSpPr>
        <p:spPr>
          <a:xfrm>
            <a:off x="300394" y="737842"/>
            <a:ext cx="11341809" cy="5693866"/>
          </a:xfrm>
          <a:prstGeom prst="rect">
            <a:avLst/>
          </a:prstGeom>
          <a:noFill/>
        </p:spPr>
        <p:txBody>
          <a:bodyPr wrap="square">
            <a:spAutoFit/>
          </a:bodyPr>
          <a:lstStyle/>
          <a:p>
            <a:pPr>
              <a:buClr>
                <a:srgbClr val="00AE42"/>
              </a:buClr>
            </a:pPr>
            <a:r>
              <a:rPr lang="es-MX" sz="2000" b="1" dirty="0">
                <a:solidFill>
                  <a:srgbClr val="00843D"/>
                </a:solidFill>
                <a:latin typeface="Calibri" panose="020F0502020204030204" pitchFamily="34" charset="0"/>
              </a:rPr>
              <a:t>Evento viernes 19 de marzo, 21:06 pm</a:t>
            </a:r>
          </a:p>
          <a:p>
            <a:pPr marL="342900" indent="-342900">
              <a:buClr>
                <a:srgbClr val="00AE42"/>
              </a:buClr>
              <a:buFont typeface="Wingdings" panose="05000000000000000000" pitchFamily="2" charset="2"/>
              <a:buChar char="§"/>
            </a:pPr>
            <a:endParaRPr lang="es-MX" sz="1900" b="1" dirty="0">
              <a:solidFill>
                <a:schemeClr val="bg1">
                  <a:lumMod val="50000"/>
                </a:schemeClr>
              </a:solidFill>
              <a:latin typeface="Calibri" panose="020F0502020204030204" pitchFamily="34" charset="0"/>
            </a:endParaRPr>
          </a:p>
          <a:p>
            <a:pPr marL="457200" indent="-457200">
              <a:buClr>
                <a:srgbClr val="00AE42"/>
              </a:buClr>
              <a:buFont typeface="+mj-lt"/>
              <a:buAutoNum type="arabicParenR"/>
            </a:pPr>
            <a:r>
              <a:rPr lang="es-MX" sz="1900" b="1" dirty="0">
                <a:solidFill>
                  <a:schemeClr val="bg1">
                    <a:lumMod val="50000"/>
                  </a:schemeClr>
                </a:solidFill>
                <a:latin typeface="Calibri" panose="020F0502020204030204" pitchFamily="34" charset="0"/>
              </a:rPr>
              <a:t>Revisión detallada de la correcta configuración de audio oficial de la alerta sísmica en todos los servidores (realizado desde el viernes en la noche).</a:t>
            </a:r>
          </a:p>
          <a:p>
            <a:pPr marL="457200" indent="-457200">
              <a:buClr>
                <a:srgbClr val="00AE42"/>
              </a:buClr>
              <a:buFont typeface="+mj-lt"/>
              <a:buAutoNum type="arabicParenR"/>
            </a:pPr>
            <a:endParaRPr lang="es-MX" sz="1900" b="1" dirty="0">
              <a:solidFill>
                <a:schemeClr val="bg1">
                  <a:lumMod val="50000"/>
                </a:schemeClr>
              </a:solidFill>
              <a:latin typeface="Calibri" panose="020F0502020204030204" pitchFamily="34" charset="0"/>
            </a:endParaRPr>
          </a:p>
          <a:p>
            <a:pPr marL="457200" indent="-457200">
              <a:buClr>
                <a:srgbClr val="00AE42"/>
              </a:buClr>
              <a:buFont typeface="+mj-lt"/>
              <a:buAutoNum type="arabicParenR"/>
            </a:pPr>
            <a:r>
              <a:rPr lang="es-MX" sz="1900" b="1" dirty="0">
                <a:solidFill>
                  <a:schemeClr val="bg1">
                    <a:lumMod val="50000"/>
                  </a:schemeClr>
                </a:solidFill>
                <a:latin typeface="Calibri" panose="020F0502020204030204" pitchFamily="34" charset="0"/>
              </a:rPr>
              <a:t>Verificación de salud y configuración diaria de los 4 servidores (continua hasta nuevo aviso).</a:t>
            </a:r>
            <a:endParaRPr lang="es-ES" sz="1900" b="1" dirty="0">
              <a:solidFill>
                <a:schemeClr val="bg1">
                  <a:lumMod val="50000"/>
                </a:schemeClr>
              </a:solidFill>
              <a:latin typeface="Calibri" panose="020F0502020204030204" pitchFamily="34" charset="0"/>
            </a:endParaRPr>
          </a:p>
          <a:p>
            <a:pPr marL="342900" indent="-342900">
              <a:buClr>
                <a:srgbClr val="00AE42"/>
              </a:buClr>
              <a:buFont typeface="Wingdings" panose="05000000000000000000" pitchFamily="2" charset="2"/>
              <a:buChar char="§"/>
            </a:pPr>
            <a:endParaRPr lang="es-ES" sz="1900" b="1" dirty="0">
              <a:solidFill>
                <a:schemeClr val="bg1">
                  <a:lumMod val="50000"/>
                </a:schemeClr>
              </a:solidFill>
              <a:latin typeface="Calibri" panose="020F0502020204030204" pitchFamily="34" charset="0"/>
            </a:endParaRPr>
          </a:p>
          <a:p>
            <a:pPr>
              <a:buClr>
                <a:srgbClr val="00AE42"/>
              </a:buClr>
            </a:pPr>
            <a:endParaRPr lang="es-ES" sz="1900" b="1" dirty="0">
              <a:solidFill>
                <a:schemeClr val="bg1">
                  <a:lumMod val="50000"/>
                </a:schemeClr>
              </a:solidFill>
              <a:latin typeface="Calibri" panose="020F0502020204030204" pitchFamily="34" charset="0"/>
            </a:endParaRPr>
          </a:p>
          <a:p>
            <a:pPr>
              <a:buClr>
                <a:srgbClr val="00AE42"/>
              </a:buClr>
            </a:pPr>
            <a:r>
              <a:rPr lang="es-ES" sz="2000" b="1" dirty="0">
                <a:solidFill>
                  <a:srgbClr val="00843D"/>
                </a:solidFill>
                <a:latin typeface="Calibri" panose="020F0502020204030204" pitchFamily="34" charset="0"/>
              </a:rPr>
              <a:t>Evento sábado 20 de marzo, 8:16 am</a:t>
            </a:r>
          </a:p>
          <a:p>
            <a:pPr marL="342900" indent="-342900">
              <a:buClr>
                <a:srgbClr val="00AE42"/>
              </a:buClr>
              <a:buFont typeface="Wingdings" panose="05000000000000000000" pitchFamily="2" charset="2"/>
              <a:buChar char="§"/>
            </a:pPr>
            <a:endParaRPr lang="es-ES" sz="2000" b="1" dirty="0">
              <a:solidFill>
                <a:srgbClr val="00843D"/>
              </a:solidFill>
              <a:latin typeface="Calibri" panose="020F0502020204030204" pitchFamily="34" charset="0"/>
            </a:endParaRPr>
          </a:p>
          <a:p>
            <a:pPr marL="457200" indent="-457200">
              <a:buClr>
                <a:srgbClr val="00AE42"/>
              </a:buClr>
              <a:buFont typeface="+mj-lt"/>
              <a:buAutoNum type="arabicParenR"/>
            </a:pPr>
            <a:r>
              <a:rPr lang="es-ES" sz="1900" b="1" dirty="0">
                <a:solidFill>
                  <a:schemeClr val="bg1">
                    <a:lumMod val="50000"/>
                  </a:schemeClr>
                </a:solidFill>
                <a:latin typeface="Calibri" panose="020F0502020204030204" pitchFamily="34" charset="0"/>
              </a:rPr>
              <a:t>Revisión de la configuración de todos los servidores involucrados en el proceso de envío (realizada durante los días 19-21 de marzo).</a:t>
            </a:r>
          </a:p>
          <a:p>
            <a:pPr marL="457200" indent="-457200">
              <a:buClr>
                <a:srgbClr val="00AE42"/>
              </a:buClr>
              <a:buFont typeface="+mj-lt"/>
              <a:buAutoNum type="arabicParenR"/>
            </a:pPr>
            <a:endParaRPr lang="es-ES" sz="1900" b="1" dirty="0">
              <a:solidFill>
                <a:schemeClr val="bg1">
                  <a:lumMod val="50000"/>
                </a:schemeClr>
              </a:solidFill>
              <a:latin typeface="Calibri" panose="020F0502020204030204" pitchFamily="34" charset="0"/>
            </a:endParaRPr>
          </a:p>
          <a:p>
            <a:pPr marL="457200" indent="-457200">
              <a:buClr>
                <a:srgbClr val="00AE42"/>
              </a:buClr>
              <a:buFont typeface="+mj-lt"/>
              <a:buAutoNum type="arabicParenR"/>
            </a:pPr>
            <a:r>
              <a:rPr lang="es-ES" sz="1900" b="1" dirty="0">
                <a:solidFill>
                  <a:schemeClr val="bg1">
                    <a:lumMod val="50000"/>
                  </a:schemeClr>
                </a:solidFill>
                <a:latin typeface="Calibri" panose="020F0502020204030204" pitchFamily="34" charset="0"/>
              </a:rPr>
              <a:t>Se realizarán simulacros con audio en blanco (sin percepción por parte de la ciudadanía) durante 22 y el 24 de marzo. </a:t>
            </a:r>
          </a:p>
          <a:p>
            <a:pPr marL="457200" indent="-457200">
              <a:buClr>
                <a:srgbClr val="00AE42"/>
              </a:buClr>
              <a:buFont typeface="+mj-lt"/>
              <a:buAutoNum type="arabicParenR"/>
            </a:pPr>
            <a:endParaRPr lang="es-ES" sz="1900" b="1" dirty="0">
              <a:solidFill>
                <a:schemeClr val="bg1">
                  <a:lumMod val="50000"/>
                </a:schemeClr>
              </a:solidFill>
              <a:latin typeface="Calibri" panose="020F0502020204030204" pitchFamily="34" charset="0"/>
            </a:endParaRPr>
          </a:p>
          <a:p>
            <a:pPr marL="457200" indent="-457200">
              <a:buClr>
                <a:srgbClr val="00AE42"/>
              </a:buClr>
              <a:buFont typeface="+mj-lt"/>
              <a:buAutoNum type="arabicParenR"/>
            </a:pPr>
            <a:r>
              <a:rPr lang="es-ES" sz="1900" b="1" dirty="0">
                <a:solidFill>
                  <a:schemeClr val="bg1">
                    <a:lumMod val="50000"/>
                  </a:schemeClr>
                </a:solidFill>
                <a:latin typeface="Calibri" panose="020F0502020204030204" pitchFamily="34" charset="0"/>
              </a:rPr>
              <a:t>Se acelerará la migración del proceso de transición de altavoces analógicos a IP.</a:t>
            </a:r>
          </a:p>
          <a:p>
            <a:pPr marL="342900" indent="-342900">
              <a:buClr>
                <a:srgbClr val="00AE42"/>
              </a:buClr>
              <a:buFont typeface="Wingdings" panose="05000000000000000000" pitchFamily="2" charset="2"/>
              <a:buChar char="§"/>
            </a:pPr>
            <a:endParaRPr lang="es-ES" sz="1900" b="1" dirty="0">
              <a:solidFill>
                <a:schemeClr val="bg1">
                  <a:lumMod val="50000"/>
                </a:schemeClr>
              </a:solidFill>
              <a:latin typeface="Calibri" panose="020F0502020204030204" pitchFamily="34" charset="0"/>
            </a:endParaRPr>
          </a:p>
          <a:p>
            <a:pPr marL="342900" indent="-342900">
              <a:buClr>
                <a:srgbClr val="00AE42"/>
              </a:buClr>
              <a:buFont typeface="Wingdings" panose="05000000000000000000" pitchFamily="2" charset="2"/>
              <a:buChar char="§"/>
            </a:pPr>
            <a:endParaRPr lang="es-ES" sz="1900" b="1" dirty="0">
              <a:solidFill>
                <a:schemeClr val="bg1">
                  <a:lumMod val="50000"/>
                </a:schemeClr>
              </a:solidFill>
              <a:latin typeface="Calibri" panose="020F0502020204030204" pitchFamily="34" charset="0"/>
            </a:endParaRPr>
          </a:p>
        </p:txBody>
      </p:sp>
    </p:spTree>
    <p:extLst>
      <p:ext uri="{BB962C8B-B14F-4D97-AF65-F5344CB8AC3E}">
        <p14:creationId xmlns:p14="http://schemas.microsoft.com/office/powerpoint/2010/main" val="21462940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4 CuadroTexto">
            <a:extLst>
              <a:ext uri="{FF2B5EF4-FFF2-40B4-BE49-F238E27FC236}">
                <a16:creationId xmlns="" xmlns:a16="http://schemas.microsoft.com/office/drawing/2014/main" id="{44264B02-1CCC-455C-A77D-984360B940BC}"/>
              </a:ext>
            </a:extLst>
          </p:cNvPr>
          <p:cNvSpPr txBox="1"/>
          <p:nvPr/>
        </p:nvSpPr>
        <p:spPr>
          <a:xfrm>
            <a:off x="335447" y="210356"/>
            <a:ext cx="9987710" cy="492467"/>
          </a:xfrm>
          <a:prstGeom prst="rect">
            <a:avLst/>
          </a:prstGeom>
          <a:noFill/>
        </p:spPr>
        <p:txBody>
          <a:bodyPr wrap="square" lIns="121944" tIns="60972" rIns="121944" bIns="60972" rtlCol="0">
            <a:spAutoFit/>
          </a:bodyPr>
          <a:lstStyle/>
          <a:p>
            <a:r>
              <a:rPr lang="es-MX" b="1" dirty="0">
                <a:solidFill>
                  <a:srgbClr val="00843D"/>
                </a:solidFill>
                <a:latin typeface="Source Sans Pro" pitchFamily="34" charset="0"/>
                <a:ea typeface="Source Sans Pro" pitchFamily="34" charset="0"/>
              </a:rPr>
              <a:t>Programa de modernización de equipamiento</a:t>
            </a:r>
          </a:p>
        </p:txBody>
      </p:sp>
      <p:sp>
        <p:nvSpPr>
          <p:cNvPr id="6" name="CuadroTexto 5">
            <a:extLst>
              <a:ext uri="{FF2B5EF4-FFF2-40B4-BE49-F238E27FC236}">
                <a16:creationId xmlns="" xmlns:a16="http://schemas.microsoft.com/office/drawing/2014/main" id="{8FD699E2-82DC-4AD3-8381-034BBFC17227}"/>
              </a:ext>
            </a:extLst>
          </p:cNvPr>
          <p:cNvSpPr txBox="1"/>
          <p:nvPr/>
        </p:nvSpPr>
        <p:spPr>
          <a:xfrm>
            <a:off x="1129035" y="1341562"/>
            <a:ext cx="10153128" cy="2231380"/>
          </a:xfrm>
          <a:prstGeom prst="rect">
            <a:avLst/>
          </a:prstGeom>
          <a:noFill/>
        </p:spPr>
        <p:txBody>
          <a:bodyPr wrap="square">
            <a:spAutoFit/>
          </a:bodyPr>
          <a:lstStyle/>
          <a:p>
            <a:pPr>
              <a:buClr>
                <a:srgbClr val="00AE42"/>
              </a:buClr>
            </a:pPr>
            <a:endParaRPr lang="es-MX" sz="400" b="1" dirty="0">
              <a:solidFill>
                <a:schemeClr val="bg1">
                  <a:lumMod val="50000"/>
                </a:schemeClr>
              </a:solidFill>
              <a:latin typeface="Calibri" panose="020F0502020204030204" pitchFamily="34" charset="0"/>
            </a:endParaRPr>
          </a:p>
          <a:p>
            <a:pPr algn="ctr">
              <a:buClr>
                <a:srgbClr val="00AE42"/>
              </a:buClr>
            </a:pPr>
            <a:endParaRPr lang="es-ES" sz="1900" b="1" dirty="0">
              <a:solidFill>
                <a:schemeClr val="bg1">
                  <a:lumMod val="50000"/>
                </a:schemeClr>
              </a:solidFill>
              <a:latin typeface="Calibri" panose="020F0502020204030204" pitchFamily="34" charset="0"/>
            </a:endParaRPr>
          </a:p>
          <a:p>
            <a:pPr marL="342900" indent="-342900" algn="just">
              <a:buClr>
                <a:srgbClr val="00AE42"/>
              </a:buClr>
              <a:buFont typeface="Wingdings" panose="05000000000000000000" pitchFamily="2" charset="2"/>
              <a:buChar char="§"/>
            </a:pPr>
            <a:endParaRPr lang="es-ES" sz="1900" b="1" dirty="0">
              <a:solidFill>
                <a:schemeClr val="bg1">
                  <a:lumMod val="50000"/>
                </a:schemeClr>
              </a:solidFill>
              <a:latin typeface="Calibri" panose="020F0502020204030204" pitchFamily="34" charset="0"/>
            </a:endParaRPr>
          </a:p>
          <a:p>
            <a:pPr algn="ctr">
              <a:buClr>
                <a:srgbClr val="00AE42"/>
              </a:buClr>
            </a:pPr>
            <a:r>
              <a:rPr lang="es-MX" sz="2000" b="1" dirty="0">
                <a:solidFill>
                  <a:srgbClr val="00843D"/>
                </a:solidFill>
                <a:latin typeface="Source Sans Pro" pitchFamily="34" charset="0"/>
                <a:ea typeface="Source Sans Pro" pitchFamily="34" charset="0"/>
              </a:rPr>
              <a:t>Prueba general de altavoces </a:t>
            </a:r>
          </a:p>
          <a:p>
            <a:pPr algn="ctr">
              <a:buClr>
                <a:srgbClr val="00AE42"/>
              </a:buClr>
            </a:pPr>
            <a:endParaRPr lang="es-MX" sz="2000" b="1" dirty="0">
              <a:solidFill>
                <a:srgbClr val="00843D"/>
              </a:solidFill>
              <a:latin typeface="Source Sans Pro" pitchFamily="34" charset="0"/>
              <a:ea typeface="Source Sans Pro" pitchFamily="34" charset="0"/>
            </a:endParaRPr>
          </a:p>
          <a:p>
            <a:pPr algn="just">
              <a:buClr>
                <a:srgbClr val="00AE42"/>
              </a:buClr>
            </a:pPr>
            <a:r>
              <a:rPr lang="es-ES" sz="1900" b="1" dirty="0" smtClean="0">
                <a:solidFill>
                  <a:schemeClr val="bg1">
                    <a:lumMod val="50000"/>
                  </a:schemeClr>
                </a:solidFill>
                <a:latin typeface="Calibri" panose="020F0502020204030204" pitchFamily="34" charset="0"/>
              </a:rPr>
              <a:t>Como prueba de alta voces el </a:t>
            </a:r>
            <a:r>
              <a:rPr lang="es-ES" sz="1900" b="1" dirty="0" smtClean="0">
                <a:solidFill>
                  <a:srgbClr val="FF0000"/>
                </a:solidFill>
                <a:latin typeface="Calibri" panose="020F0502020204030204" pitchFamily="34" charset="0"/>
              </a:rPr>
              <a:t>domingo 11 de abril</a:t>
            </a:r>
            <a:r>
              <a:rPr lang="es-ES" sz="1900" b="1" dirty="0" smtClean="0">
                <a:solidFill>
                  <a:schemeClr val="bg1">
                    <a:lumMod val="50000"/>
                  </a:schemeClr>
                </a:solidFill>
                <a:latin typeface="Calibri" panose="020F0502020204030204" pitchFamily="34" charset="0"/>
              </a:rPr>
              <a:t> se realizará una prueba con un sonido diferente al de la alerta sísmica.</a:t>
            </a:r>
            <a:endParaRPr lang="es-ES" sz="1900" b="1" dirty="0">
              <a:solidFill>
                <a:schemeClr val="bg1">
                  <a:lumMod val="50000"/>
                </a:schemeClr>
              </a:solidFill>
              <a:latin typeface="Calibri" panose="020F0502020204030204" pitchFamily="34" charset="0"/>
            </a:endParaRPr>
          </a:p>
          <a:p>
            <a:pPr marL="342900" indent="-342900">
              <a:buClr>
                <a:srgbClr val="00AE42"/>
              </a:buClr>
              <a:buFont typeface="Wingdings" panose="05000000000000000000" pitchFamily="2" charset="2"/>
              <a:buChar char="§"/>
            </a:pPr>
            <a:endParaRPr lang="es-ES" sz="1900" b="1" dirty="0">
              <a:solidFill>
                <a:schemeClr val="bg1">
                  <a:lumMod val="50000"/>
                </a:schemeClr>
              </a:solidFill>
              <a:latin typeface="Calibri" panose="020F0502020204030204" pitchFamily="34" charset="0"/>
            </a:endParaRPr>
          </a:p>
        </p:txBody>
      </p:sp>
    </p:spTree>
    <p:extLst>
      <p:ext uri="{BB962C8B-B14F-4D97-AF65-F5344CB8AC3E}">
        <p14:creationId xmlns:p14="http://schemas.microsoft.com/office/powerpoint/2010/main" val="1621769004"/>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Aspect</Template>
  <TotalTime>51363</TotalTime>
  <Words>827</Words>
  <Application>Microsoft Office PowerPoint</Application>
  <PresentationFormat>Personalizado</PresentationFormat>
  <Paragraphs>90</Paragraphs>
  <Slides>9</Slides>
  <Notes>0</Notes>
  <HiddenSlides>0</HiddenSlides>
  <MMClips>0</MMClips>
  <ScaleCrop>false</ScaleCrop>
  <HeadingPairs>
    <vt:vector size="4" baseType="variant">
      <vt:variant>
        <vt:lpstr>Tema</vt:lpstr>
      </vt:variant>
      <vt:variant>
        <vt:i4>1</vt:i4>
      </vt:variant>
      <vt:variant>
        <vt:lpstr>Títulos de diapositiva</vt:lpstr>
      </vt:variant>
      <vt:variant>
        <vt:i4>9</vt:i4>
      </vt:variant>
    </vt:vector>
  </HeadingPairs>
  <TitlesOfParts>
    <vt:vector size="10"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GUSTAVO MONDRAGON}</dc:creator>
  <cp:lastModifiedBy>José Manuel Ortiz Romero</cp:lastModifiedBy>
  <cp:revision>3364</cp:revision>
  <cp:lastPrinted>2020-02-21T04:08:02Z</cp:lastPrinted>
  <dcterms:created xsi:type="dcterms:W3CDTF">2019-02-06T00:20:00Z</dcterms:created>
  <dcterms:modified xsi:type="dcterms:W3CDTF">2021-03-22T17:21:34Z</dcterms:modified>
  <cp:contentStatus>C5 CDMX</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2058-10.2.0.7646</vt:lpwstr>
  </property>
</Properties>
</file>